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316" r:id="rId5"/>
    <p:sldId id="281" r:id="rId6"/>
    <p:sldId id="283" r:id="rId7"/>
    <p:sldId id="282" r:id="rId8"/>
    <p:sldId id="258" r:id="rId9"/>
    <p:sldId id="315" r:id="rId10"/>
    <p:sldId id="314" r:id="rId11"/>
    <p:sldId id="313" r:id="rId12"/>
    <p:sldId id="317" r:id="rId13"/>
    <p:sldId id="320" r:id="rId14"/>
    <p:sldId id="334" r:id="rId15"/>
    <p:sldId id="318" r:id="rId16"/>
    <p:sldId id="323" r:id="rId17"/>
    <p:sldId id="319" r:id="rId18"/>
    <p:sldId id="298" r:id="rId19"/>
    <p:sldId id="326" r:id="rId20"/>
    <p:sldId id="325" r:id="rId21"/>
    <p:sldId id="331" r:id="rId22"/>
    <p:sldId id="332" r:id="rId23"/>
    <p:sldId id="328" r:id="rId24"/>
    <p:sldId id="330" r:id="rId25"/>
    <p:sldId id="339" r:id="rId26"/>
    <p:sldId id="335" r:id="rId27"/>
    <p:sldId id="329" r:id="rId28"/>
    <p:sldId id="338" r:id="rId29"/>
    <p:sldId id="340" r:id="rId30"/>
    <p:sldId id="336" r:id="rId31"/>
    <p:sldId id="337"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79" autoAdjust="0"/>
  </p:normalViewPr>
  <p:slideViewPr>
    <p:cSldViewPr snapToGrid="0">
      <p:cViewPr varScale="1">
        <p:scale>
          <a:sx n="52" d="100"/>
          <a:sy n="52" d="100"/>
        </p:scale>
        <p:origin x="122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2B56D-79DF-45AB-A531-E6B1030041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F8848-4D6F-4224-9BAE-B4AEC4C054FD}">
      <dgm:prSet custT="1"/>
      <dgm:spPr/>
      <dgm:t>
        <a:bodyPr/>
        <a:lstStyle/>
        <a:p>
          <a:r>
            <a:rPr lang="en-US" sz="1800" b="1" dirty="0">
              <a:latin typeface="Cambria" panose="02040503050406030204" pitchFamily="18" charset="0"/>
              <a:ea typeface="Cambria" panose="02040503050406030204" pitchFamily="18" charset="0"/>
            </a:rPr>
            <a:t>Scalable Solution: </a:t>
          </a:r>
          <a:r>
            <a:rPr lang="en-US" sz="1800" dirty="0">
              <a:latin typeface="Cambria" panose="02040503050406030204" pitchFamily="18" charset="0"/>
              <a:ea typeface="Cambria" panose="02040503050406030204" pitchFamily="18" charset="0"/>
            </a:rPr>
            <a:t>Implementing a highly efficient recommendation system can provide personalized experiences for millions of users, leading to higher engagement and potential revenue growth.</a:t>
          </a:r>
        </a:p>
      </dgm:t>
    </dgm:pt>
    <dgm:pt modelId="{5D138B50-EF56-4BDC-BA3E-2DE4849D1FCA}" type="parTrans" cxnId="{68ACBF32-16C7-4A04-A5BB-A67445F5FCF4}">
      <dgm:prSet/>
      <dgm:spPr/>
      <dgm:t>
        <a:bodyPr/>
        <a:lstStyle/>
        <a:p>
          <a:endParaRPr lang="en-US" sz="2000"/>
        </a:p>
      </dgm:t>
    </dgm:pt>
    <dgm:pt modelId="{88E9C3A2-7057-4FBB-A1E4-B8D251A138F4}" type="sibTrans" cxnId="{68ACBF32-16C7-4A04-A5BB-A67445F5FCF4}">
      <dgm:prSet/>
      <dgm:spPr/>
      <dgm:t>
        <a:bodyPr/>
        <a:lstStyle/>
        <a:p>
          <a:endParaRPr lang="en-US" sz="2000"/>
        </a:p>
      </dgm:t>
    </dgm:pt>
    <dgm:pt modelId="{10F325B3-7065-481A-BE77-7FFF73E7875B}">
      <dgm:prSet custT="1"/>
      <dgm:spPr/>
      <dgm:t>
        <a:bodyPr/>
        <a:lstStyle/>
        <a:p>
          <a:pPr marL="0" lvl="0" indent="0" algn="l" defTabSz="711200">
            <a:lnSpc>
              <a:spcPct val="90000"/>
            </a:lnSpc>
            <a:spcBef>
              <a:spcPct val="0"/>
            </a:spcBef>
            <a:spcAft>
              <a:spcPct val="35000"/>
            </a:spcAft>
            <a:buNone/>
          </a:pPr>
          <a:r>
            <a:rPr lang="en-US" sz="1800" b="1"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Research Contribution: </a:t>
          </a:r>
          <a:r>
            <a:rPr lang="en-US" sz="1800"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By comparing multiple algorithms, the project can contribute to the literature, demonstrating which methods work best for movie recommendation scenarios.</a:t>
          </a:r>
        </a:p>
      </dgm:t>
    </dgm:pt>
    <dgm:pt modelId="{E915E551-D9D0-4CF9-A1C3-E9F5E856A1EE}" type="parTrans" cxnId="{DB5C6F23-CC6F-4CAC-BB0E-0CD62B405778}">
      <dgm:prSet/>
      <dgm:spPr/>
      <dgm:t>
        <a:bodyPr/>
        <a:lstStyle/>
        <a:p>
          <a:endParaRPr lang="en-US" sz="2000"/>
        </a:p>
      </dgm:t>
    </dgm:pt>
    <dgm:pt modelId="{26889058-8DC6-4C88-8AF2-53029A7324BF}" type="sibTrans" cxnId="{DB5C6F23-CC6F-4CAC-BB0E-0CD62B405778}">
      <dgm:prSet/>
      <dgm:spPr/>
      <dgm:t>
        <a:bodyPr/>
        <a:lstStyle/>
        <a:p>
          <a:endParaRPr lang="en-US" sz="2000"/>
        </a:p>
      </dgm:t>
    </dgm:pt>
    <dgm:pt modelId="{AA158DAE-18CF-4EAC-B899-CB438FC1D2B9}">
      <dgm:prSet custT="1"/>
      <dgm:spPr/>
      <dgm:t>
        <a:bodyPr/>
        <a:lstStyle/>
        <a:p>
          <a:pPr marL="0" lvl="0" indent="0" algn="l" defTabSz="711200">
            <a:lnSpc>
              <a:spcPct val="90000"/>
            </a:lnSpc>
            <a:spcBef>
              <a:spcPct val="0"/>
            </a:spcBef>
            <a:spcAft>
              <a:spcPct val="35000"/>
            </a:spcAft>
            <a:buNone/>
          </a:pPr>
          <a:r>
            <a:rPr lang="en-US" sz="1800" b="1"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User Engagement: </a:t>
          </a:r>
          <a:r>
            <a:rPr lang="en-US" sz="1800"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Enhanced user satisfaction through accurate recommendations could lead to increased platform usage and reduced churn.</a:t>
          </a:r>
        </a:p>
      </dgm:t>
    </dgm:pt>
    <dgm:pt modelId="{1302FF49-5233-41A4-8893-8AD023D35ED5}" type="parTrans" cxnId="{7C9C50ED-DB05-4850-92B6-4FC94B4DAC85}">
      <dgm:prSet/>
      <dgm:spPr/>
      <dgm:t>
        <a:bodyPr/>
        <a:lstStyle/>
        <a:p>
          <a:endParaRPr lang="en-US" sz="2000"/>
        </a:p>
      </dgm:t>
    </dgm:pt>
    <dgm:pt modelId="{5A82FA95-A49E-4920-BF04-2FA52EA1CC61}" type="sibTrans" cxnId="{7C9C50ED-DB05-4850-92B6-4FC94B4DAC85}">
      <dgm:prSet/>
      <dgm:spPr/>
      <dgm:t>
        <a:bodyPr/>
        <a:lstStyle/>
        <a:p>
          <a:endParaRPr lang="en-US" sz="2000"/>
        </a:p>
      </dgm:t>
    </dgm:pt>
    <dgm:pt modelId="{BCA9815A-C2E2-4C79-A806-BC08CE7F259C}" type="pres">
      <dgm:prSet presAssocID="{FE02B56D-79DF-45AB-A531-E6B103004191}" presName="root" presStyleCnt="0">
        <dgm:presLayoutVars>
          <dgm:dir/>
          <dgm:resizeHandles val="exact"/>
        </dgm:presLayoutVars>
      </dgm:prSet>
      <dgm:spPr/>
    </dgm:pt>
    <dgm:pt modelId="{EEC33919-1913-471C-9645-0040E282FEE6}" type="pres">
      <dgm:prSet presAssocID="{0D7F8848-4D6F-4224-9BAE-B4AEC4C054FD}" presName="compNode" presStyleCnt="0"/>
      <dgm:spPr/>
    </dgm:pt>
    <dgm:pt modelId="{22168D5A-E827-45B0-AFCE-DC132F9A13EB}" type="pres">
      <dgm:prSet presAssocID="{0D7F8848-4D6F-4224-9BAE-B4AEC4C054FD}" presName="bgRect" presStyleLbl="bgShp" presStyleIdx="0" presStyleCnt="3"/>
      <dgm:spPr/>
    </dgm:pt>
    <dgm:pt modelId="{97EB2A61-A488-4751-B739-E4090A4A09E7}" type="pres">
      <dgm:prSet presAssocID="{0D7F8848-4D6F-4224-9BAE-B4AEC4C054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1BCD795-196E-4664-94D4-1D1BEEAB4357}" type="pres">
      <dgm:prSet presAssocID="{0D7F8848-4D6F-4224-9BAE-B4AEC4C054FD}" presName="spaceRect" presStyleCnt="0"/>
      <dgm:spPr/>
    </dgm:pt>
    <dgm:pt modelId="{CD442706-3EDD-4F42-92E8-1D8464FCFB64}" type="pres">
      <dgm:prSet presAssocID="{0D7F8848-4D6F-4224-9BAE-B4AEC4C054FD}" presName="parTx" presStyleLbl="revTx" presStyleIdx="0" presStyleCnt="3">
        <dgm:presLayoutVars>
          <dgm:chMax val="0"/>
          <dgm:chPref val="0"/>
        </dgm:presLayoutVars>
      </dgm:prSet>
      <dgm:spPr/>
    </dgm:pt>
    <dgm:pt modelId="{9AC46602-6101-4BF9-AA26-72001CD21703}" type="pres">
      <dgm:prSet presAssocID="{88E9C3A2-7057-4FBB-A1E4-B8D251A138F4}" presName="sibTrans" presStyleCnt="0"/>
      <dgm:spPr/>
    </dgm:pt>
    <dgm:pt modelId="{255FC734-056F-411C-BBC6-F322DA86F090}" type="pres">
      <dgm:prSet presAssocID="{10F325B3-7065-481A-BE77-7FFF73E7875B}" presName="compNode" presStyleCnt="0"/>
      <dgm:spPr/>
    </dgm:pt>
    <dgm:pt modelId="{8F8F09DD-8A80-47F7-B6E7-9553D35B10D3}" type="pres">
      <dgm:prSet presAssocID="{10F325B3-7065-481A-BE77-7FFF73E7875B}" presName="bgRect" presStyleLbl="bgShp" presStyleIdx="1" presStyleCnt="3"/>
      <dgm:spPr/>
    </dgm:pt>
    <dgm:pt modelId="{BFCF4197-97B3-431B-BA3E-C665E179F9ED}" type="pres">
      <dgm:prSet presAssocID="{10F325B3-7065-481A-BE77-7FFF73E787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7F6D1A52-EA7B-4592-9FDA-F8DFC3C28FB1}" type="pres">
      <dgm:prSet presAssocID="{10F325B3-7065-481A-BE77-7FFF73E7875B}" presName="spaceRect" presStyleCnt="0"/>
      <dgm:spPr/>
    </dgm:pt>
    <dgm:pt modelId="{2A176BE8-CC0A-4EC0-8A28-0B8A0B088681}" type="pres">
      <dgm:prSet presAssocID="{10F325B3-7065-481A-BE77-7FFF73E7875B}" presName="parTx" presStyleLbl="revTx" presStyleIdx="1" presStyleCnt="3">
        <dgm:presLayoutVars>
          <dgm:chMax val="0"/>
          <dgm:chPref val="0"/>
        </dgm:presLayoutVars>
      </dgm:prSet>
      <dgm:spPr/>
    </dgm:pt>
    <dgm:pt modelId="{3EABF476-9CE8-4B80-A2F9-D817433A4F79}" type="pres">
      <dgm:prSet presAssocID="{26889058-8DC6-4C88-8AF2-53029A7324BF}" presName="sibTrans" presStyleCnt="0"/>
      <dgm:spPr/>
    </dgm:pt>
    <dgm:pt modelId="{E42CDC30-76E0-4903-B16B-137BE985C874}" type="pres">
      <dgm:prSet presAssocID="{AA158DAE-18CF-4EAC-B899-CB438FC1D2B9}" presName="compNode" presStyleCnt="0"/>
      <dgm:spPr/>
    </dgm:pt>
    <dgm:pt modelId="{FD46A444-C37C-456C-A68A-A6752D61B686}" type="pres">
      <dgm:prSet presAssocID="{AA158DAE-18CF-4EAC-B899-CB438FC1D2B9}" presName="bgRect" presStyleLbl="bgShp" presStyleIdx="2" presStyleCnt="3"/>
      <dgm:spPr/>
    </dgm:pt>
    <dgm:pt modelId="{02F8C348-A7FA-49E0-9DD6-5FA467D0F44E}" type="pres">
      <dgm:prSet presAssocID="{AA158DAE-18CF-4EAC-B899-CB438FC1D2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F36FB1B7-7808-48DC-8642-59ADACD04BDF}" type="pres">
      <dgm:prSet presAssocID="{AA158DAE-18CF-4EAC-B899-CB438FC1D2B9}" presName="spaceRect" presStyleCnt="0"/>
      <dgm:spPr/>
    </dgm:pt>
    <dgm:pt modelId="{027906BB-3DBE-471A-AFC3-95118FE67C65}" type="pres">
      <dgm:prSet presAssocID="{AA158DAE-18CF-4EAC-B899-CB438FC1D2B9}" presName="parTx" presStyleLbl="revTx" presStyleIdx="2" presStyleCnt="3">
        <dgm:presLayoutVars>
          <dgm:chMax val="0"/>
          <dgm:chPref val="0"/>
        </dgm:presLayoutVars>
      </dgm:prSet>
      <dgm:spPr/>
    </dgm:pt>
  </dgm:ptLst>
  <dgm:cxnLst>
    <dgm:cxn modelId="{E05ABC0E-9E27-4247-9A19-4DDE4F2FB80D}" type="presOf" srcId="{FE02B56D-79DF-45AB-A531-E6B103004191}" destId="{BCA9815A-C2E2-4C79-A806-BC08CE7F259C}" srcOrd="0" destOrd="0" presId="urn:microsoft.com/office/officeart/2018/2/layout/IconVerticalSolidList"/>
    <dgm:cxn modelId="{B9096716-0472-4C4F-9A82-03B074D352AA}" type="presOf" srcId="{0D7F8848-4D6F-4224-9BAE-B4AEC4C054FD}" destId="{CD442706-3EDD-4F42-92E8-1D8464FCFB64}" srcOrd="0" destOrd="0" presId="urn:microsoft.com/office/officeart/2018/2/layout/IconVerticalSolidList"/>
    <dgm:cxn modelId="{DB5C6F23-CC6F-4CAC-BB0E-0CD62B405778}" srcId="{FE02B56D-79DF-45AB-A531-E6B103004191}" destId="{10F325B3-7065-481A-BE77-7FFF73E7875B}" srcOrd="1" destOrd="0" parTransId="{E915E551-D9D0-4CF9-A1C3-E9F5E856A1EE}" sibTransId="{26889058-8DC6-4C88-8AF2-53029A7324BF}"/>
    <dgm:cxn modelId="{68ACBF32-16C7-4A04-A5BB-A67445F5FCF4}" srcId="{FE02B56D-79DF-45AB-A531-E6B103004191}" destId="{0D7F8848-4D6F-4224-9BAE-B4AEC4C054FD}" srcOrd="0" destOrd="0" parTransId="{5D138B50-EF56-4BDC-BA3E-2DE4849D1FCA}" sibTransId="{88E9C3A2-7057-4FBB-A1E4-B8D251A138F4}"/>
    <dgm:cxn modelId="{0C1F6090-813F-4EB8-9D17-0BFEF8827C88}" type="presOf" srcId="{10F325B3-7065-481A-BE77-7FFF73E7875B}" destId="{2A176BE8-CC0A-4EC0-8A28-0B8A0B088681}" srcOrd="0" destOrd="0" presId="urn:microsoft.com/office/officeart/2018/2/layout/IconVerticalSolidList"/>
    <dgm:cxn modelId="{6CB697AB-BEA5-455E-A98D-EA0528606EB8}" type="presOf" srcId="{AA158DAE-18CF-4EAC-B899-CB438FC1D2B9}" destId="{027906BB-3DBE-471A-AFC3-95118FE67C65}" srcOrd="0" destOrd="0" presId="urn:microsoft.com/office/officeart/2018/2/layout/IconVerticalSolidList"/>
    <dgm:cxn modelId="{7C9C50ED-DB05-4850-92B6-4FC94B4DAC85}" srcId="{FE02B56D-79DF-45AB-A531-E6B103004191}" destId="{AA158DAE-18CF-4EAC-B899-CB438FC1D2B9}" srcOrd="2" destOrd="0" parTransId="{1302FF49-5233-41A4-8893-8AD023D35ED5}" sibTransId="{5A82FA95-A49E-4920-BF04-2FA52EA1CC61}"/>
    <dgm:cxn modelId="{F36DE547-35AF-487E-85DD-7F0034AB6965}" type="presParOf" srcId="{BCA9815A-C2E2-4C79-A806-BC08CE7F259C}" destId="{EEC33919-1913-471C-9645-0040E282FEE6}" srcOrd="0" destOrd="0" presId="urn:microsoft.com/office/officeart/2018/2/layout/IconVerticalSolidList"/>
    <dgm:cxn modelId="{F1A89E15-4D4D-4630-8D52-0D8A90692113}" type="presParOf" srcId="{EEC33919-1913-471C-9645-0040E282FEE6}" destId="{22168D5A-E827-45B0-AFCE-DC132F9A13EB}" srcOrd="0" destOrd="0" presId="urn:microsoft.com/office/officeart/2018/2/layout/IconVerticalSolidList"/>
    <dgm:cxn modelId="{776AFA42-EB98-4B2D-AAFD-93CD248B2595}" type="presParOf" srcId="{EEC33919-1913-471C-9645-0040E282FEE6}" destId="{97EB2A61-A488-4751-B739-E4090A4A09E7}" srcOrd="1" destOrd="0" presId="urn:microsoft.com/office/officeart/2018/2/layout/IconVerticalSolidList"/>
    <dgm:cxn modelId="{631A4AEE-202B-4012-9070-E16A9B908DCE}" type="presParOf" srcId="{EEC33919-1913-471C-9645-0040E282FEE6}" destId="{61BCD795-196E-4664-94D4-1D1BEEAB4357}" srcOrd="2" destOrd="0" presId="urn:microsoft.com/office/officeart/2018/2/layout/IconVerticalSolidList"/>
    <dgm:cxn modelId="{C2F382D3-00DA-4C08-BAA8-FF107A4688B0}" type="presParOf" srcId="{EEC33919-1913-471C-9645-0040E282FEE6}" destId="{CD442706-3EDD-4F42-92E8-1D8464FCFB64}" srcOrd="3" destOrd="0" presId="urn:microsoft.com/office/officeart/2018/2/layout/IconVerticalSolidList"/>
    <dgm:cxn modelId="{463DFBF9-0EE9-40A5-AC96-3EAE9907C90C}" type="presParOf" srcId="{BCA9815A-C2E2-4C79-A806-BC08CE7F259C}" destId="{9AC46602-6101-4BF9-AA26-72001CD21703}" srcOrd="1" destOrd="0" presId="urn:microsoft.com/office/officeart/2018/2/layout/IconVerticalSolidList"/>
    <dgm:cxn modelId="{AA94EE88-EA11-49C2-9C31-D1ED64C0946B}" type="presParOf" srcId="{BCA9815A-C2E2-4C79-A806-BC08CE7F259C}" destId="{255FC734-056F-411C-BBC6-F322DA86F090}" srcOrd="2" destOrd="0" presId="urn:microsoft.com/office/officeart/2018/2/layout/IconVerticalSolidList"/>
    <dgm:cxn modelId="{81BA9698-969C-4446-9B72-A5BF081F3BDA}" type="presParOf" srcId="{255FC734-056F-411C-BBC6-F322DA86F090}" destId="{8F8F09DD-8A80-47F7-B6E7-9553D35B10D3}" srcOrd="0" destOrd="0" presId="urn:microsoft.com/office/officeart/2018/2/layout/IconVerticalSolidList"/>
    <dgm:cxn modelId="{F7C3E1F9-1D17-4641-BC20-FCCFD706E5D5}" type="presParOf" srcId="{255FC734-056F-411C-BBC6-F322DA86F090}" destId="{BFCF4197-97B3-431B-BA3E-C665E179F9ED}" srcOrd="1" destOrd="0" presId="urn:microsoft.com/office/officeart/2018/2/layout/IconVerticalSolidList"/>
    <dgm:cxn modelId="{0E7847C9-73BD-4F7E-B67E-F7B722229B6F}" type="presParOf" srcId="{255FC734-056F-411C-BBC6-F322DA86F090}" destId="{7F6D1A52-EA7B-4592-9FDA-F8DFC3C28FB1}" srcOrd="2" destOrd="0" presId="urn:microsoft.com/office/officeart/2018/2/layout/IconVerticalSolidList"/>
    <dgm:cxn modelId="{003173F0-3F80-4114-A3C6-70BFF6DD343B}" type="presParOf" srcId="{255FC734-056F-411C-BBC6-F322DA86F090}" destId="{2A176BE8-CC0A-4EC0-8A28-0B8A0B088681}" srcOrd="3" destOrd="0" presId="urn:microsoft.com/office/officeart/2018/2/layout/IconVerticalSolidList"/>
    <dgm:cxn modelId="{AE9DC5B1-6EFA-4BC7-A343-721745EEBC38}" type="presParOf" srcId="{BCA9815A-C2E2-4C79-A806-BC08CE7F259C}" destId="{3EABF476-9CE8-4B80-A2F9-D817433A4F79}" srcOrd="3" destOrd="0" presId="urn:microsoft.com/office/officeart/2018/2/layout/IconVerticalSolidList"/>
    <dgm:cxn modelId="{5D277F66-7006-40AE-86F9-35123D7B063F}" type="presParOf" srcId="{BCA9815A-C2E2-4C79-A806-BC08CE7F259C}" destId="{E42CDC30-76E0-4903-B16B-137BE985C874}" srcOrd="4" destOrd="0" presId="urn:microsoft.com/office/officeart/2018/2/layout/IconVerticalSolidList"/>
    <dgm:cxn modelId="{8F7CE8BB-ED00-4A47-81FC-2F5DA20D87FD}" type="presParOf" srcId="{E42CDC30-76E0-4903-B16B-137BE985C874}" destId="{FD46A444-C37C-456C-A68A-A6752D61B686}" srcOrd="0" destOrd="0" presId="urn:microsoft.com/office/officeart/2018/2/layout/IconVerticalSolidList"/>
    <dgm:cxn modelId="{DC1E5AE8-BC33-4107-9FC6-104DF12DF020}" type="presParOf" srcId="{E42CDC30-76E0-4903-B16B-137BE985C874}" destId="{02F8C348-A7FA-49E0-9DD6-5FA467D0F44E}" srcOrd="1" destOrd="0" presId="urn:microsoft.com/office/officeart/2018/2/layout/IconVerticalSolidList"/>
    <dgm:cxn modelId="{D8FA4C07-2050-4476-A7A7-90EB4BAF25AA}" type="presParOf" srcId="{E42CDC30-76E0-4903-B16B-137BE985C874}" destId="{F36FB1B7-7808-48DC-8642-59ADACD04BDF}" srcOrd="2" destOrd="0" presId="urn:microsoft.com/office/officeart/2018/2/layout/IconVerticalSolidList"/>
    <dgm:cxn modelId="{777A1895-C0D4-4AA7-8E7E-E40360433281}" type="presParOf" srcId="{E42CDC30-76E0-4903-B16B-137BE985C874}" destId="{027906BB-3DBE-471A-AFC3-95118FE67C6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3" qsCatId="simple" csTypeId="urn:microsoft.com/office/officeart/2005/8/colors/accent4_1" csCatId="accent4" phldr="1"/>
      <dgm:spPr/>
      <dgm:t>
        <a:bodyPr/>
        <a:lstStyle/>
        <a:p>
          <a:endParaRPr lang="en-US"/>
        </a:p>
      </dgm:t>
    </dgm:pt>
    <dgm:pt modelId="{4259F840-24E7-476F-9F30-482E46395856}">
      <dgm:prSet phldrT="[Text]" custT="1"/>
      <dgm:spPr/>
      <dgm:t>
        <a:bodyPr/>
        <a:lstStyle/>
        <a:p>
          <a:r>
            <a:rPr lang="en-US" sz="1000" b="1" dirty="0">
              <a:effectLst/>
            </a:rPr>
            <a:t>Week 1-2: Data Exploration &amp; Literature Review</a:t>
          </a:r>
          <a:endParaRPr lang="en-US" sz="1000" b="1" dirty="0">
            <a:latin typeface="+mj-lt"/>
          </a:endParaRP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pPr algn="just"/>
          <a:r>
            <a:rPr lang="en-US"/>
            <a:t>Download the dataset and perform Exploratory Data Analysis (EDA).</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custT="1"/>
      <dgm:spPr/>
      <dgm:t>
        <a:bodyPr/>
        <a:lstStyle/>
        <a:p>
          <a:r>
            <a:rPr lang="en-US" sz="1050" b="1" dirty="0"/>
            <a:t>Week 3-4: Content-Based Filtering Implementation</a:t>
          </a:r>
          <a:endParaRPr lang="en-US" sz="1050" dirty="0">
            <a:latin typeface="+mj-lt"/>
          </a:endParaRP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pPr algn="just">
            <a:buNone/>
          </a:pPr>
          <a:r>
            <a:rPr lang="en-US" dirty="0"/>
            <a:t>Implement Content-Based Filtering using techniques like TF-IDF and Cosine Similarity based on movie metadata (genres, tags, etc.).</a:t>
          </a:r>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custT="1"/>
      <dgm:spPr/>
      <dgm:t>
        <a:bodyPr/>
        <a:lstStyle/>
        <a:p>
          <a:r>
            <a:rPr lang="en-US" sz="1050" b="1" dirty="0"/>
            <a:t>Week 5-6: Collaborative Filtering Implementation</a:t>
          </a:r>
          <a:endParaRPr lang="en-US" sz="1050" dirty="0">
            <a:latin typeface="+mj-lt"/>
          </a:endParaRP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pPr algn="just">
            <a:buFont typeface="Wingdings" panose="05000000000000000000" pitchFamily="2" charset="2"/>
            <a:buChar char="§"/>
          </a:pPr>
          <a:r>
            <a:rPr lang="en-US" dirty="0"/>
            <a:t>Implement User-Based and Item-Based Collaborative Filtering using KNN and Matrix Factorization (SVD).</a:t>
          </a:r>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50C0F5D0-34C7-4472-9984-94D6418F2A56}">
      <dgm:prSet phldrT="[Text]"/>
      <dgm:spPr/>
      <dgm:t>
        <a:bodyPr/>
        <a:lstStyle/>
        <a:p>
          <a:pPr algn="just"/>
          <a:r>
            <a:rPr lang="en-US" dirty="0"/>
            <a:t>Implement Neural Collaborative Filtering using deep learning frameworks (optional but beneficial for comparison).</a:t>
          </a:r>
        </a:p>
      </dgm:t>
    </dgm:pt>
    <dgm:pt modelId="{B0512701-F130-4278-B164-437F9CCA3FF5}" type="parTrans" cxnId="{6E262223-CDB6-45DB-B717-C30A9DBFAB1A}">
      <dgm:prSet/>
      <dgm:spPr/>
      <dgm:t>
        <a:bodyPr/>
        <a:lstStyle/>
        <a:p>
          <a:endParaRPr lang="en-US"/>
        </a:p>
      </dgm:t>
    </dgm:pt>
    <dgm:pt modelId="{6EDEEADF-9D30-4F75-A6C3-A8368E9E9010}" type="sibTrans" cxnId="{6E262223-CDB6-45DB-B717-C30A9DBFAB1A}">
      <dgm:prSet/>
      <dgm:spPr/>
      <dgm:t>
        <a:bodyPr/>
        <a:lstStyle/>
        <a:p>
          <a:endParaRPr lang="en-US"/>
        </a:p>
      </dgm:t>
    </dgm:pt>
    <dgm:pt modelId="{532A73C5-D245-4E10-B367-8704525E012D}">
      <dgm:prSet phldrT="[Text]" custT="1"/>
      <dgm:spPr/>
      <dgm:t>
        <a:bodyPr/>
        <a:lstStyle/>
        <a:p>
          <a:r>
            <a:rPr lang="en-US" sz="900" b="1" dirty="0"/>
            <a:t>Week 7-8: Advanced Techniques (Neural Collaborative Filtering / Hybrid Models)</a:t>
          </a:r>
          <a:endParaRPr lang="en-US" sz="900" dirty="0">
            <a:latin typeface="+mj-lt"/>
          </a:endParaRPr>
        </a:p>
      </dgm:t>
    </dgm:pt>
    <dgm:pt modelId="{04A5799F-DD98-446B-BA53-C7E386EFB642}" type="parTrans" cxnId="{61EE5671-2B8E-4E48-B85B-B13FED480128}">
      <dgm:prSet/>
      <dgm:spPr/>
      <dgm:t>
        <a:bodyPr/>
        <a:lstStyle/>
        <a:p>
          <a:endParaRPr lang="en-US"/>
        </a:p>
      </dgm:t>
    </dgm:pt>
    <dgm:pt modelId="{9390EFAE-725A-44B6-957C-F7DD8A996987}" type="sibTrans" cxnId="{61EE5671-2B8E-4E48-B85B-B13FED480128}">
      <dgm:prSet/>
      <dgm:spPr/>
      <dgm:t>
        <a:bodyPr/>
        <a:lstStyle/>
        <a:p>
          <a:endParaRPr lang="en-US"/>
        </a:p>
      </dgm:t>
    </dgm:pt>
    <dgm:pt modelId="{4EC7B9B6-6A9F-46D2-9F31-8B8DA04C1B80}">
      <dgm:prSet phldrT="[Text]"/>
      <dgm:spPr/>
      <dgm:t>
        <a:bodyPr/>
        <a:lstStyle/>
        <a:p>
          <a:pPr algn="just"/>
          <a:r>
            <a:rPr lang="en-US" dirty="0"/>
            <a:t>Compare all implemented algorithms using metrics like RMSE, </a:t>
          </a:r>
          <a:r>
            <a:rPr lang="en-US" dirty="0" err="1"/>
            <a:t>Precision@K</a:t>
          </a:r>
          <a:r>
            <a:rPr lang="en-US" dirty="0"/>
            <a:t>, </a:t>
          </a:r>
          <a:r>
            <a:rPr lang="en-US" dirty="0" err="1"/>
            <a:t>Recall@K</a:t>
          </a:r>
          <a:r>
            <a:rPr lang="en-US" dirty="0"/>
            <a:t>, user satisfaction simulations, and scalability.</a:t>
          </a:r>
        </a:p>
      </dgm:t>
    </dgm:pt>
    <dgm:pt modelId="{6F96B5C8-0B13-4FB2-B82F-6384919EF663}" type="parTrans" cxnId="{59B7AD90-FE76-4D17-99EF-2B17F2F4200B}">
      <dgm:prSet/>
      <dgm:spPr/>
      <dgm:t>
        <a:bodyPr/>
        <a:lstStyle/>
        <a:p>
          <a:endParaRPr lang="en-US"/>
        </a:p>
      </dgm:t>
    </dgm:pt>
    <dgm:pt modelId="{028E9EFD-0099-40D7-AEB7-82F9A72F631D}" type="sibTrans" cxnId="{59B7AD90-FE76-4D17-99EF-2B17F2F4200B}">
      <dgm:prSet/>
      <dgm:spPr/>
      <dgm:t>
        <a:bodyPr/>
        <a:lstStyle/>
        <a:p>
          <a:endParaRPr lang="en-US"/>
        </a:p>
      </dgm:t>
    </dgm:pt>
    <dgm:pt modelId="{BE31A160-766C-42A2-A741-E1178B0AC7DE}">
      <dgm:prSet phldrT="[Text]"/>
      <dgm:spPr/>
      <dgm:t>
        <a:bodyPr/>
        <a:lstStyle/>
        <a:p>
          <a:r>
            <a:rPr lang="en-US" b="1" dirty="0"/>
            <a:t>Week 9: Comparison of Algorithms</a:t>
          </a:r>
          <a:endParaRPr lang="en-US" dirty="0">
            <a:latin typeface="+mj-lt"/>
          </a:endParaRPr>
        </a:p>
      </dgm:t>
    </dgm:pt>
    <dgm:pt modelId="{D3DD368B-455B-4820-86BA-E9CCE80DA1C5}" type="parTrans" cxnId="{0EDF7B0F-C033-4294-BA70-6FF571D9C763}">
      <dgm:prSet/>
      <dgm:spPr/>
      <dgm:t>
        <a:bodyPr/>
        <a:lstStyle/>
        <a:p>
          <a:endParaRPr lang="en-US"/>
        </a:p>
      </dgm:t>
    </dgm:pt>
    <dgm:pt modelId="{B32668D0-71BF-4E28-8578-59341F0F14AA}" type="sibTrans" cxnId="{0EDF7B0F-C033-4294-BA70-6FF571D9C763}">
      <dgm:prSet/>
      <dgm:spPr/>
      <dgm:t>
        <a:bodyPr/>
        <a:lstStyle/>
        <a:p>
          <a:endParaRPr lang="en-US"/>
        </a:p>
      </dgm:t>
    </dgm:pt>
    <dgm:pt modelId="{A2DBEB3B-DBFF-40E0-8021-D248833CE053}">
      <dgm:prSet/>
      <dgm:spPr/>
      <dgm:t>
        <a:bodyPr/>
        <a:lstStyle/>
        <a:p>
          <a:pPr algn="just"/>
          <a:r>
            <a:rPr lang="en-US" dirty="0"/>
            <a:t>Handle missing values, normalize the data, and prepare it for modeling.</a:t>
          </a:r>
        </a:p>
      </dgm:t>
    </dgm:pt>
    <dgm:pt modelId="{67657706-CE5A-4B92-B6E7-D504E1C8429B}" type="parTrans" cxnId="{75DF5A9A-3DEC-4906-B8DB-030024C6B773}">
      <dgm:prSet/>
      <dgm:spPr/>
      <dgm:t>
        <a:bodyPr/>
        <a:lstStyle/>
        <a:p>
          <a:endParaRPr lang="en-US"/>
        </a:p>
      </dgm:t>
    </dgm:pt>
    <dgm:pt modelId="{6A917B17-CF42-444E-BF78-9EA71CE68323}" type="sibTrans" cxnId="{75DF5A9A-3DEC-4906-B8DB-030024C6B773}">
      <dgm:prSet/>
      <dgm:spPr/>
      <dgm:t>
        <a:bodyPr/>
        <a:lstStyle/>
        <a:p>
          <a:endParaRPr lang="en-US"/>
        </a:p>
      </dgm:t>
    </dgm:pt>
    <dgm:pt modelId="{31CE064F-6637-488A-BE3A-DEA0C0B009ED}">
      <dgm:prSet/>
      <dgm:spPr/>
      <dgm:t>
        <a:bodyPr/>
        <a:lstStyle/>
        <a:p>
          <a:pPr algn="just"/>
          <a:r>
            <a:rPr lang="en-US" dirty="0"/>
            <a:t>Review research papers on recommendation systems and include key literature in your paper.</a:t>
          </a:r>
        </a:p>
      </dgm:t>
    </dgm:pt>
    <dgm:pt modelId="{14F8B0CF-A20B-446D-B85B-2545F2CA792B}" type="parTrans" cxnId="{0EDC474F-DFB9-4715-BB78-0F7744967D00}">
      <dgm:prSet/>
      <dgm:spPr/>
      <dgm:t>
        <a:bodyPr/>
        <a:lstStyle/>
        <a:p>
          <a:endParaRPr lang="en-US"/>
        </a:p>
      </dgm:t>
    </dgm:pt>
    <dgm:pt modelId="{E91AE624-DC35-4749-A996-1C9FB2586234}" type="sibTrans" cxnId="{0EDC474F-DFB9-4715-BB78-0F7744967D00}">
      <dgm:prSet/>
      <dgm:spPr/>
      <dgm:t>
        <a:bodyPr/>
        <a:lstStyle/>
        <a:p>
          <a:endParaRPr lang="en-US"/>
        </a:p>
      </dgm:t>
    </dgm:pt>
    <dgm:pt modelId="{7D5D3360-51D9-42C9-BC35-DC840858D94C}">
      <dgm:prSet/>
      <dgm:spPr/>
      <dgm:t>
        <a:bodyPr/>
        <a:lstStyle/>
        <a:p>
          <a:pPr algn="just">
            <a:buFont typeface="+mj-lt"/>
            <a:buAutoNum type="arabicPeriod"/>
          </a:pPr>
          <a:r>
            <a:rPr lang="en-US" dirty="0"/>
            <a:t>Evaluate performance based on user preferences and metrics like Precision, Recall, and F1-Score.</a:t>
          </a:r>
        </a:p>
      </dgm:t>
    </dgm:pt>
    <dgm:pt modelId="{00F474D6-D819-4870-AB34-1B69FA7142ED}" type="parTrans" cxnId="{F097BC1C-087E-490A-985E-7D85AEA52504}">
      <dgm:prSet/>
      <dgm:spPr/>
      <dgm:t>
        <a:bodyPr/>
        <a:lstStyle/>
        <a:p>
          <a:endParaRPr lang="en-US"/>
        </a:p>
      </dgm:t>
    </dgm:pt>
    <dgm:pt modelId="{072D71FA-DA3D-41C3-9F43-5C7693B50CD8}" type="sibTrans" cxnId="{F097BC1C-087E-490A-985E-7D85AEA52504}">
      <dgm:prSet/>
      <dgm:spPr/>
      <dgm:t>
        <a:bodyPr/>
        <a:lstStyle/>
        <a:p>
          <a:endParaRPr lang="en-US"/>
        </a:p>
      </dgm:t>
    </dgm:pt>
    <dgm:pt modelId="{3A57DA18-EEF0-4644-B7E4-682198E48B2F}">
      <dgm:prSet/>
      <dgm:spPr/>
      <dgm:t>
        <a:bodyPr/>
        <a:lstStyle/>
        <a:p>
          <a:pPr algn="just">
            <a:buNone/>
          </a:pPr>
          <a:r>
            <a:rPr lang="en-US" dirty="0"/>
            <a:t>Document findings in the paper, focusing on the strengths and limitations of content-based approaches.</a:t>
          </a:r>
        </a:p>
      </dgm:t>
    </dgm:pt>
    <dgm:pt modelId="{B834D775-9851-4FD8-85AB-E6A8747C2417}" type="parTrans" cxnId="{8B7529C5-9E1B-455E-9141-CAE0DF1253B6}">
      <dgm:prSet/>
      <dgm:spPr/>
      <dgm:t>
        <a:bodyPr/>
        <a:lstStyle/>
        <a:p>
          <a:endParaRPr lang="en-US"/>
        </a:p>
      </dgm:t>
    </dgm:pt>
    <dgm:pt modelId="{8FD51C27-7D87-4D1F-A72F-B42D2CEBAD08}" type="sibTrans" cxnId="{8B7529C5-9E1B-455E-9141-CAE0DF1253B6}">
      <dgm:prSet/>
      <dgm:spPr/>
      <dgm:t>
        <a:bodyPr/>
        <a:lstStyle/>
        <a:p>
          <a:endParaRPr lang="en-US"/>
        </a:p>
      </dgm:t>
    </dgm:pt>
    <dgm:pt modelId="{274570D4-4F37-4A04-BE24-5ABE260EFAE9}">
      <dgm:prSet/>
      <dgm:spPr/>
      <dgm:t>
        <a:bodyPr/>
        <a:lstStyle/>
        <a:p>
          <a:pPr algn="just">
            <a:buFont typeface="Wingdings" panose="05000000000000000000" pitchFamily="2" charset="2"/>
            <a:buChar char="§"/>
          </a:pPr>
          <a:r>
            <a:rPr lang="en-US" dirty="0"/>
            <a:t>Focus on algorithms available in Surprise or custom implementations.</a:t>
          </a:r>
        </a:p>
      </dgm:t>
    </dgm:pt>
    <dgm:pt modelId="{DD997099-F2A7-4BEF-B13E-56EDC46A4C62}" type="parTrans" cxnId="{5AC269C2-B256-408F-8667-37875480E6BB}">
      <dgm:prSet/>
      <dgm:spPr/>
      <dgm:t>
        <a:bodyPr/>
        <a:lstStyle/>
        <a:p>
          <a:endParaRPr lang="en-US"/>
        </a:p>
      </dgm:t>
    </dgm:pt>
    <dgm:pt modelId="{1DA55EDD-08F2-4715-8048-19E1E3386182}" type="sibTrans" cxnId="{5AC269C2-B256-408F-8667-37875480E6BB}">
      <dgm:prSet/>
      <dgm:spPr/>
      <dgm:t>
        <a:bodyPr/>
        <a:lstStyle/>
        <a:p>
          <a:endParaRPr lang="en-US"/>
        </a:p>
      </dgm:t>
    </dgm:pt>
    <dgm:pt modelId="{A186E702-9AA7-459A-810B-C644D1B60714}">
      <dgm:prSet/>
      <dgm:spPr/>
      <dgm:t>
        <a:bodyPr/>
        <a:lstStyle/>
        <a:p>
          <a:pPr algn="just">
            <a:buFont typeface="Wingdings" panose="05000000000000000000" pitchFamily="2" charset="2"/>
            <a:buChar char="§"/>
          </a:pPr>
          <a:r>
            <a:rPr lang="en-US" dirty="0"/>
            <a:t>Compare results using evaluation metrics like RMSE, MAE.</a:t>
          </a:r>
        </a:p>
      </dgm:t>
    </dgm:pt>
    <dgm:pt modelId="{3B821A56-3F6C-408A-9485-56B2F2366BE5}" type="parTrans" cxnId="{534513E8-226F-4854-9A54-FCC2920CC298}">
      <dgm:prSet/>
      <dgm:spPr/>
      <dgm:t>
        <a:bodyPr/>
        <a:lstStyle/>
        <a:p>
          <a:endParaRPr lang="en-US"/>
        </a:p>
      </dgm:t>
    </dgm:pt>
    <dgm:pt modelId="{53216AA1-E4F2-46A4-B804-4ECB4230AE32}" type="sibTrans" cxnId="{534513E8-226F-4854-9A54-FCC2920CC298}">
      <dgm:prSet/>
      <dgm:spPr/>
      <dgm:t>
        <a:bodyPr/>
        <a:lstStyle/>
        <a:p>
          <a:endParaRPr lang="en-US"/>
        </a:p>
      </dgm:t>
    </dgm:pt>
    <dgm:pt modelId="{55F5A7BC-3C6E-4858-A11B-D7BCC2F3D881}">
      <dgm:prSet/>
      <dgm:spPr/>
      <dgm:t>
        <a:bodyPr/>
        <a:lstStyle/>
        <a:p>
          <a:pPr algn="just">
            <a:buFont typeface="Wingdings" panose="05000000000000000000" pitchFamily="2" charset="2"/>
            <a:buChar char="§"/>
          </a:pPr>
          <a:r>
            <a:rPr lang="en-US" dirty="0"/>
            <a:t>Document findings for both techniques in the research paper.</a:t>
          </a:r>
        </a:p>
      </dgm:t>
    </dgm:pt>
    <dgm:pt modelId="{AFA80FF1-188C-410C-9A45-7E8BB2EC0791}" type="parTrans" cxnId="{F9B1389B-3BF2-48B6-BFB6-AA2942641261}">
      <dgm:prSet/>
      <dgm:spPr/>
      <dgm:t>
        <a:bodyPr/>
        <a:lstStyle/>
        <a:p>
          <a:endParaRPr lang="en-US"/>
        </a:p>
      </dgm:t>
    </dgm:pt>
    <dgm:pt modelId="{73E2B43C-8D4A-46B6-A0FA-E7EE86186B6C}" type="sibTrans" cxnId="{F9B1389B-3BF2-48B6-BFB6-AA2942641261}">
      <dgm:prSet/>
      <dgm:spPr/>
      <dgm:t>
        <a:bodyPr/>
        <a:lstStyle/>
        <a:p>
          <a:endParaRPr lang="en-US"/>
        </a:p>
      </dgm:t>
    </dgm:pt>
    <dgm:pt modelId="{4907ADCE-0152-41B1-A433-0088B4CD7894}">
      <dgm:prSet/>
      <dgm:spPr/>
      <dgm:t>
        <a:bodyPr/>
        <a:lstStyle/>
        <a:p>
          <a:pPr algn="just"/>
          <a:r>
            <a:rPr lang="en-US" dirty="0"/>
            <a:t>Experiment with Hybrid Approaches, combining both content-based and collaborative filtering techniques.</a:t>
          </a:r>
        </a:p>
      </dgm:t>
    </dgm:pt>
    <dgm:pt modelId="{9A928035-3C75-4D8B-AC78-90F6EAC66488}" type="parTrans" cxnId="{FF123CCA-9AA6-4135-9651-9704A9050ADA}">
      <dgm:prSet/>
      <dgm:spPr/>
      <dgm:t>
        <a:bodyPr/>
        <a:lstStyle/>
        <a:p>
          <a:endParaRPr lang="en-US"/>
        </a:p>
      </dgm:t>
    </dgm:pt>
    <dgm:pt modelId="{F27E56FA-CACC-40CF-8849-747762A3526A}" type="sibTrans" cxnId="{FF123CCA-9AA6-4135-9651-9704A9050ADA}">
      <dgm:prSet/>
      <dgm:spPr/>
      <dgm:t>
        <a:bodyPr/>
        <a:lstStyle/>
        <a:p>
          <a:endParaRPr lang="en-US"/>
        </a:p>
      </dgm:t>
    </dgm:pt>
    <dgm:pt modelId="{687C0E64-6D4A-4188-A8FF-9FF6D6AA381B}">
      <dgm:prSet/>
      <dgm:spPr/>
      <dgm:t>
        <a:bodyPr/>
        <a:lstStyle/>
        <a:p>
          <a:pPr algn="just"/>
          <a:r>
            <a:rPr lang="en-US"/>
            <a:t>Measure performance and scalability across all approaches.</a:t>
          </a:r>
        </a:p>
      </dgm:t>
    </dgm:pt>
    <dgm:pt modelId="{2A7131AF-BEBF-4591-8329-F02CA594D9AB}" type="parTrans" cxnId="{BDCFF38A-E89C-4598-9315-AA5EB7AB5B06}">
      <dgm:prSet/>
      <dgm:spPr/>
      <dgm:t>
        <a:bodyPr/>
        <a:lstStyle/>
        <a:p>
          <a:endParaRPr lang="en-US"/>
        </a:p>
      </dgm:t>
    </dgm:pt>
    <dgm:pt modelId="{43EB8207-B368-4190-BFF0-5BD1C91EAAE3}" type="sibTrans" cxnId="{BDCFF38A-E89C-4598-9315-AA5EB7AB5B06}">
      <dgm:prSet/>
      <dgm:spPr/>
      <dgm:t>
        <a:bodyPr/>
        <a:lstStyle/>
        <a:p>
          <a:endParaRPr lang="en-US"/>
        </a:p>
      </dgm:t>
    </dgm:pt>
    <dgm:pt modelId="{8AF61071-3945-43AC-B037-F8D59D2AF9F5}">
      <dgm:prSet/>
      <dgm:spPr/>
      <dgm:t>
        <a:bodyPr/>
        <a:lstStyle/>
        <a:p>
          <a:pPr algn="just"/>
          <a:r>
            <a:rPr lang="en-US" dirty="0"/>
            <a:t>Begin writing the methodology section of the research paper.</a:t>
          </a:r>
        </a:p>
      </dgm:t>
    </dgm:pt>
    <dgm:pt modelId="{5519537A-1003-4167-85DF-4468F9C982B7}" type="parTrans" cxnId="{038EA04A-B441-4E20-9DDD-5E4D8ECF3950}">
      <dgm:prSet/>
      <dgm:spPr/>
      <dgm:t>
        <a:bodyPr/>
        <a:lstStyle/>
        <a:p>
          <a:endParaRPr lang="en-US"/>
        </a:p>
      </dgm:t>
    </dgm:pt>
    <dgm:pt modelId="{685E42EF-5E24-4269-9C6F-6FE6FC418A52}" type="sibTrans" cxnId="{038EA04A-B441-4E20-9DDD-5E4D8ECF3950}">
      <dgm:prSet/>
      <dgm:spPr/>
      <dgm:t>
        <a:bodyPr/>
        <a:lstStyle/>
        <a:p>
          <a:endParaRPr lang="en-US"/>
        </a:p>
      </dgm:t>
    </dgm:pt>
    <dgm:pt modelId="{16CCF28B-A1A1-438F-8F8D-E6BD99F57234}">
      <dgm:prSet/>
      <dgm:spPr/>
      <dgm:t>
        <a:bodyPr/>
        <a:lstStyle/>
        <a:p>
          <a:pPr algn="just"/>
          <a:r>
            <a:rPr lang="en-US" dirty="0"/>
            <a:t>Visualize the comparison (e.g., bar plots, tables) for inclusion in the paper.</a:t>
          </a:r>
        </a:p>
      </dgm:t>
    </dgm:pt>
    <dgm:pt modelId="{28C5D080-8926-4E6E-BBEA-5E733D1D0617}" type="parTrans" cxnId="{DF4DD0BA-CDD2-4E95-8A75-E2CD2556D10C}">
      <dgm:prSet/>
      <dgm:spPr/>
      <dgm:t>
        <a:bodyPr/>
        <a:lstStyle/>
        <a:p>
          <a:endParaRPr lang="en-US"/>
        </a:p>
      </dgm:t>
    </dgm:pt>
    <dgm:pt modelId="{52750D3C-09A5-4409-A5AF-E2B95EF602C6}" type="sibTrans" cxnId="{DF4DD0BA-CDD2-4E95-8A75-E2CD2556D10C}">
      <dgm:prSet/>
      <dgm:spPr/>
      <dgm:t>
        <a:bodyPr/>
        <a:lstStyle/>
        <a:p>
          <a:endParaRPr lang="en-US"/>
        </a:p>
      </dgm:t>
    </dgm:pt>
    <dgm:pt modelId="{347B8000-437A-4DED-AF8D-56091A1A57B6}">
      <dgm:prSet/>
      <dgm:spPr/>
      <dgm:t>
        <a:bodyPr/>
        <a:lstStyle/>
        <a:p>
          <a:pPr algn="just"/>
          <a:r>
            <a:rPr lang="en-US" dirty="0"/>
            <a:t>Discuss the trade-offs (accuracy vs. scalability, cold-start problems) in the paper.</a:t>
          </a:r>
        </a:p>
      </dgm:t>
    </dgm:pt>
    <dgm:pt modelId="{97942C42-C1BF-47F2-BB82-529CE267B89B}" type="parTrans" cxnId="{7D501D5E-E658-4D03-8B49-85FEF388D6D4}">
      <dgm:prSet/>
      <dgm:spPr/>
      <dgm:t>
        <a:bodyPr/>
        <a:lstStyle/>
        <a:p>
          <a:endParaRPr lang="en-US"/>
        </a:p>
      </dgm:t>
    </dgm:pt>
    <dgm:pt modelId="{4E37192A-C753-4D42-A2A4-1CB2D664FFC0}" type="sibTrans" cxnId="{7D501D5E-E658-4D03-8B49-85FEF388D6D4}">
      <dgm:prSet/>
      <dgm:spPr/>
      <dgm:t>
        <a:bodyPr/>
        <a:lstStyle/>
        <a:p>
          <a:endParaRPr lang="en-US"/>
        </a:p>
      </dgm:t>
    </dgm:pt>
    <dgm:pt modelId="{39E0901F-49A4-4231-B983-2CC57DC77F93}">
      <dgm:prSet/>
      <dgm:spPr/>
      <dgm:t>
        <a:bodyPr/>
        <a:lstStyle/>
        <a:p>
          <a:r>
            <a:rPr lang="en-US" b="1" dirty="0"/>
            <a:t>Week 10: Writing the Results &amp; Discussion Sections</a:t>
          </a:r>
          <a:endParaRPr lang="en-US" dirty="0"/>
        </a:p>
      </dgm:t>
    </dgm:pt>
    <dgm:pt modelId="{48782083-A425-4E5D-B609-5C0515EBE01A}" type="parTrans" cxnId="{C23268CD-90EA-42E9-BA53-08F0CD4C76EC}">
      <dgm:prSet/>
      <dgm:spPr/>
      <dgm:t>
        <a:bodyPr/>
        <a:lstStyle/>
        <a:p>
          <a:endParaRPr lang="en-US"/>
        </a:p>
      </dgm:t>
    </dgm:pt>
    <dgm:pt modelId="{8C6E3D57-EAA6-4216-A895-50BF6512E6E8}" type="sibTrans" cxnId="{C23268CD-90EA-42E9-BA53-08F0CD4C76EC}">
      <dgm:prSet/>
      <dgm:spPr/>
      <dgm:t>
        <a:bodyPr/>
        <a:lstStyle/>
        <a:p>
          <a:endParaRPr lang="en-US"/>
        </a:p>
      </dgm:t>
    </dgm:pt>
    <dgm:pt modelId="{FA1A22F1-A419-4B3A-98BE-CA5DE0FA1080}">
      <dgm:prSet/>
      <dgm:spPr/>
      <dgm:t>
        <a:bodyPr/>
        <a:lstStyle/>
        <a:p>
          <a:pPr algn="just"/>
          <a:r>
            <a:rPr lang="en-US"/>
            <a:t>Write the Results and Discussion sections of the paper, presenting the findings of the algorithm comparisons.</a:t>
          </a:r>
        </a:p>
      </dgm:t>
    </dgm:pt>
    <dgm:pt modelId="{C6467E45-9CF1-454E-8BE1-5D32E6C42765}" type="parTrans" cxnId="{6F109247-87A1-460C-84AB-B5A0A4449829}">
      <dgm:prSet/>
      <dgm:spPr/>
      <dgm:t>
        <a:bodyPr/>
        <a:lstStyle/>
        <a:p>
          <a:endParaRPr lang="en-US"/>
        </a:p>
      </dgm:t>
    </dgm:pt>
    <dgm:pt modelId="{3556ACB8-0463-42A0-B35E-94EBAAAFFF0D}" type="sibTrans" cxnId="{6F109247-87A1-460C-84AB-B5A0A4449829}">
      <dgm:prSet/>
      <dgm:spPr/>
      <dgm:t>
        <a:bodyPr/>
        <a:lstStyle/>
        <a:p>
          <a:endParaRPr lang="en-US"/>
        </a:p>
      </dgm:t>
    </dgm:pt>
    <dgm:pt modelId="{4FAA0DE6-C59D-41D2-AE72-A4F07CFD9E68}">
      <dgm:prSet/>
      <dgm:spPr/>
      <dgm:t>
        <a:bodyPr/>
        <a:lstStyle/>
        <a:p>
          <a:pPr algn="just"/>
          <a:r>
            <a:rPr lang="en-US" dirty="0"/>
            <a:t>Discuss the implications of the results for the business use case (e.g., best algorithm for a production environment).</a:t>
          </a:r>
        </a:p>
      </dgm:t>
    </dgm:pt>
    <dgm:pt modelId="{73B65E69-E710-47DF-9BD2-9530B019D757}" type="parTrans" cxnId="{C5E112C4-EEF1-42CF-A167-89199E618661}">
      <dgm:prSet/>
      <dgm:spPr/>
      <dgm:t>
        <a:bodyPr/>
        <a:lstStyle/>
        <a:p>
          <a:endParaRPr lang="en-US"/>
        </a:p>
      </dgm:t>
    </dgm:pt>
    <dgm:pt modelId="{D3E28768-65C5-43DA-A10C-3DD4FC70E49E}" type="sibTrans" cxnId="{C5E112C4-EEF1-42CF-A167-89199E618661}">
      <dgm:prSet/>
      <dgm:spPr/>
      <dgm:t>
        <a:bodyPr/>
        <a:lstStyle/>
        <a:p>
          <a:endParaRPr lang="en-US"/>
        </a:p>
      </dgm:t>
    </dgm:pt>
    <dgm:pt modelId="{EF915468-38EA-4BA8-B3ED-12D917EFFC8B}">
      <dgm:prSet/>
      <dgm:spPr/>
      <dgm:t>
        <a:bodyPr/>
        <a:lstStyle/>
        <a:p>
          <a:r>
            <a:rPr lang="en-US" b="1" dirty="0"/>
            <a:t>Week 11-12: Finalizing the Paper and Presentation</a:t>
          </a:r>
          <a:endParaRPr lang="en-US" dirty="0"/>
        </a:p>
      </dgm:t>
    </dgm:pt>
    <dgm:pt modelId="{225EAD02-4E5D-43A3-B9AC-F56A5277E21F}" type="parTrans" cxnId="{D4FA6012-9FC9-4394-93DA-B7E582B9341A}">
      <dgm:prSet/>
      <dgm:spPr/>
      <dgm:t>
        <a:bodyPr/>
        <a:lstStyle/>
        <a:p>
          <a:endParaRPr lang="en-US"/>
        </a:p>
      </dgm:t>
    </dgm:pt>
    <dgm:pt modelId="{C9B3300F-38FC-44B2-8FE6-EBCCCF187A58}" type="sibTrans" cxnId="{D4FA6012-9FC9-4394-93DA-B7E582B9341A}">
      <dgm:prSet/>
      <dgm:spPr/>
      <dgm:t>
        <a:bodyPr/>
        <a:lstStyle/>
        <a:p>
          <a:endParaRPr lang="en-US"/>
        </a:p>
      </dgm:t>
    </dgm:pt>
    <dgm:pt modelId="{251A56C2-9A71-400D-B65E-CDED3AB0CCC7}">
      <dgm:prSet/>
      <dgm:spPr/>
      <dgm:t>
        <a:bodyPr/>
        <a:lstStyle/>
        <a:p>
          <a:pPr algn="just"/>
          <a:r>
            <a:rPr lang="en-US" dirty="0"/>
            <a:t>Revise and finalize all sections of the paper (introduction, literature review, methodology, results, discussion, conclusion).</a:t>
          </a:r>
        </a:p>
      </dgm:t>
    </dgm:pt>
    <dgm:pt modelId="{8B0DD024-1433-43AD-8DDE-18554DECC49C}" type="parTrans" cxnId="{B94EA56C-8535-4C03-938E-DDCFF15A1D6C}">
      <dgm:prSet/>
      <dgm:spPr/>
      <dgm:t>
        <a:bodyPr/>
        <a:lstStyle/>
        <a:p>
          <a:endParaRPr lang="en-US"/>
        </a:p>
      </dgm:t>
    </dgm:pt>
    <dgm:pt modelId="{437F6713-4719-4FC4-96B8-740B3A0C922B}" type="sibTrans" cxnId="{B94EA56C-8535-4C03-938E-DDCFF15A1D6C}">
      <dgm:prSet/>
      <dgm:spPr/>
      <dgm:t>
        <a:bodyPr/>
        <a:lstStyle/>
        <a:p>
          <a:endParaRPr lang="en-US"/>
        </a:p>
      </dgm:t>
    </dgm:pt>
    <dgm:pt modelId="{EE985E60-5FB4-40E1-8AE3-BA37D360277B}">
      <dgm:prSet/>
      <dgm:spPr/>
      <dgm:t>
        <a:bodyPr/>
        <a:lstStyle/>
        <a:p>
          <a:pPr algn="just"/>
          <a:r>
            <a:rPr lang="en-US" dirty="0"/>
            <a:t>Prepare a presentation or report summarizing your findings, highlighting the business benefits.</a:t>
          </a:r>
        </a:p>
      </dgm:t>
    </dgm:pt>
    <dgm:pt modelId="{6D75C53A-AFDF-4228-BAA8-19ECB4FC0AE8}" type="parTrans" cxnId="{E3F1A2F4-092B-49A1-86F3-42C9A86554B6}">
      <dgm:prSet/>
      <dgm:spPr/>
      <dgm:t>
        <a:bodyPr/>
        <a:lstStyle/>
        <a:p>
          <a:endParaRPr lang="en-US"/>
        </a:p>
      </dgm:t>
    </dgm:pt>
    <dgm:pt modelId="{725773DC-4347-40DF-9169-485AB6373895}" type="sibTrans" cxnId="{E3F1A2F4-092B-49A1-86F3-42C9A86554B6}">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7">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7" custLinFactNeighborX="-352">
        <dgm:presLayoutVars>
          <dgm:bulletEnabled val="1"/>
        </dgm:presLayoutVars>
      </dgm:prSet>
      <dgm:spPr/>
    </dgm:pt>
    <dgm:pt modelId="{6BA46904-CB7C-4538-BD49-D3891EF19552}" type="pres">
      <dgm:prSet presAssocID="{4259F840-24E7-476F-9F30-482E46395856}" presName="ConnectLine1" presStyleLbl="sibTrans1D1" presStyleIdx="0" presStyleCnt="7"/>
      <dgm:spPr>
        <a:noFill/>
        <a:ln w="6350" cap="flat" cmpd="sng" algn="ctr">
          <a:solidFill>
            <a:schemeClr val="accent4">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7" custLinFactNeighborX="-15424"/>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7">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7">
        <dgm:presLayoutVars>
          <dgm:bulletEnabled val="1"/>
        </dgm:presLayoutVars>
      </dgm:prSet>
      <dgm:spPr/>
    </dgm:pt>
    <dgm:pt modelId="{080474C8-0FEA-4FD1-97F1-0978CFB4A37F}" type="pres">
      <dgm:prSet presAssocID="{E4033A39-DCC4-4038-9562-AEDDBBB37A99}" presName="ConnectLine1" presStyleLbl="sibTrans1D1" presStyleIdx="1" presStyleCnt="7"/>
      <dgm:spPr>
        <a:noFill/>
        <a:ln w="6350" cap="flat" cmpd="sng" algn="ctr">
          <a:solidFill>
            <a:schemeClr val="accent4">
              <a:hueOff val="0"/>
              <a:satOff val="0"/>
              <a:lumOff val="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7"/>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7">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7">
        <dgm:presLayoutVars>
          <dgm:bulletEnabled val="1"/>
        </dgm:presLayoutVars>
      </dgm:prSet>
      <dgm:spPr/>
    </dgm:pt>
    <dgm:pt modelId="{89759DE5-9F8A-470E-A6D8-F13BB4DEE93D}" type="pres">
      <dgm:prSet presAssocID="{87BF7896-20EA-4E8F-B6F4-A34EC5C9CB50}" presName="ConnectLine1" presStyleLbl="sibTrans1D1" presStyleIdx="2" presStyleCnt="7"/>
      <dgm:spPr>
        <a:noFill/>
        <a:ln w="6350" cap="flat" cmpd="sng" algn="ctr">
          <a:solidFill>
            <a:schemeClr val="accent4">
              <a:hueOff val="0"/>
              <a:satOff val="0"/>
              <a:lumOff val="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7" custLinFactNeighborX="9734"/>
      <dgm:spPr/>
    </dgm:pt>
    <dgm:pt modelId="{4624FC32-5405-42B1-B5CC-DF0659852A58}" type="pres">
      <dgm:prSet presAssocID="{87BF7896-20EA-4E8F-B6F4-A34EC5C9CB50}" presName="EmptyPane1" presStyleCnt="0"/>
      <dgm:spPr/>
    </dgm:pt>
    <dgm:pt modelId="{4C82D8C3-C421-4E71-96E4-001E7F74980B}" type="pres">
      <dgm:prSet presAssocID="{D63CE73E-35DE-48C3-8753-7648BC953C0D}" presName="spaceBetweenRectangles1" presStyleCnt="0"/>
      <dgm:spPr/>
    </dgm:pt>
    <dgm:pt modelId="{3EEC69A3-EEE7-4CED-893C-E8491AB60A03}" type="pres">
      <dgm:prSet presAssocID="{532A73C5-D245-4E10-B367-8704525E012D}" presName="composite1" presStyleCnt="0"/>
      <dgm:spPr/>
    </dgm:pt>
    <dgm:pt modelId="{06B5EC7E-AEFD-4E1F-8C09-DC7997D6DAFA}" type="pres">
      <dgm:prSet presAssocID="{532A73C5-D245-4E10-B367-8704525E012D}" presName="parent1" presStyleLbl="alignNode1" presStyleIdx="3" presStyleCnt="7">
        <dgm:presLayoutVars>
          <dgm:chMax val="1"/>
          <dgm:chPref val="1"/>
          <dgm:bulletEnabled val="1"/>
        </dgm:presLayoutVars>
      </dgm:prSet>
      <dgm:spPr/>
    </dgm:pt>
    <dgm:pt modelId="{B47933BC-CE49-4CE9-9F03-A4E5D65C86ED}" type="pres">
      <dgm:prSet presAssocID="{532A73C5-D245-4E10-B367-8704525E012D}" presName="Childtext1" presStyleLbl="revTx" presStyleIdx="3" presStyleCnt="7">
        <dgm:presLayoutVars>
          <dgm:bulletEnabled val="1"/>
        </dgm:presLayoutVars>
      </dgm:prSet>
      <dgm:spPr/>
    </dgm:pt>
    <dgm:pt modelId="{EF153500-9711-4965-BDC2-76771FF1E737}" type="pres">
      <dgm:prSet presAssocID="{532A73C5-D245-4E10-B367-8704525E012D}" presName="ConnectLine1" presStyleLbl="sibTrans1D1" presStyleIdx="3" presStyleCnt="7"/>
      <dgm:spPr>
        <a:noFill/>
        <a:ln w="6350" cap="flat" cmpd="sng" algn="ctr">
          <a:solidFill>
            <a:schemeClr val="accent4">
              <a:hueOff val="0"/>
              <a:satOff val="0"/>
              <a:lumOff val="0"/>
              <a:alphaOff val="0"/>
            </a:schemeClr>
          </a:solidFill>
          <a:prstDash val="dash"/>
          <a:miter lim="800000"/>
        </a:ln>
        <a:effectLst/>
      </dgm:spPr>
    </dgm:pt>
    <dgm:pt modelId="{C1E751EC-FF7D-4B64-84CC-F530E302CEDD}" type="pres">
      <dgm:prSet presAssocID="{532A73C5-D245-4E10-B367-8704525E012D}" presName="ConnectLineEnd1" presStyleLbl="lnNode1" presStyleIdx="3" presStyleCnt="7"/>
      <dgm:spPr/>
    </dgm:pt>
    <dgm:pt modelId="{E304A3B3-4B16-4A56-B533-F1A346EDE752}" type="pres">
      <dgm:prSet presAssocID="{532A73C5-D245-4E10-B367-8704525E012D}" presName="EmptyPane1" presStyleCnt="0"/>
      <dgm:spPr/>
    </dgm:pt>
    <dgm:pt modelId="{26CD7601-3DD2-4C45-8D63-5908AA6965EA}" type="pres">
      <dgm:prSet presAssocID="{9390EFAE-725A-44B6-957C-F7DD8A996987}" presName="spaceBetweenRectangles1" presStyleCnt="0"/>
      <dgm:spPr/>
    </dgm:pt>
    <dgm:pt modelId="{6364DCD4-01B4-4DBF-A8BC-2B4AC3F2DBD8}" type="pres">
      <dgm:prSet presAssocID="{BE31A160-766C-42A2-A741-E1178B0AC7DE}" presName="composite1" presStyleCnt="0"/>
      <dgm:spPr/>
    </dgm:pt>
    <dgm:pt modelId="{8AF8B16A-78F6-464A-BCB4-15EF2BE8DFBE}" type="pres">
      <dgm:prSet presAssocID="{BE31A160-766C-42A2-A741-E1178B0AC7DE}" presName="parent1" presStyleLbl="alignNode1" presStyleIdx="4" presStyleCnt="7">
        <dgm:presLayoutVars>
          <dgm:chMax val="1"/>
          <dgm:chPref val="1"/>
          <dgm:bulletEnabled val="1"/>
        </dgm:presLayoutVars>
      </dgm:prSet>
      <dgm:spPr/>
    </dgm:pt>
    <dgm:pt modelId="{406E58DB-FBCA-4F86-BF34-3F1FBCE022DC}" type="pres">
      <dgm:prSet presAssocID="{BE31A160-766C-42A2-A741-E1178B0AC7DE}" presName="Childtext1" presStyleLbl="revTx" presStyleIdx="4" presStyleCnt="7">
        <dgm:presLayoutVars>
          <dgm:bulletEnabled val="1"/>
        </dgm:presLayoutVars>
      </dgm:prSet>
      <dgm:spPr/>
    </dgm:pt>
    <dgm:pt modelId="{AEA3FEC0-EDEE-493E-A3B3-51C7C2BBC481}" type="pres">
      <dgm:prSet presAssocID="{BE31A160-766C-42A2-A741-E1178B0AC7DE}" presName="ConnectLine1" presStyleLbl="sibTrans1D1" presStyleIdx="4" presStyleCnt="7"/>
      <dgm:spPr>
        <a:noFill/>
        <a:ln w="6350" cap="flat" cmpd="sng" algn="ctr">
          <a:solidFill>
            <a:schemeClr val="accent4">
              <a:hueOff val="0"/>
              <a:satOff val="0"/>
              <a:lumOff val="0"/>
              <a:alphaOff val="0"/>
            </a:schemeClr>
          </a:solidFill>
          <a:prstDash val="dash"/>
          <a:miter lim="800000"/>
        </a:ln>
        <a:effectLst/>
      </dgm:spPr>
    </dgm:pt>
    <dgm:pt modelId="{F8542BCB-695E-48E8-8BCC-CCE02358703D}" type="pres">
      <dgm:prSet presAssocID="{BE31A160-766C-42A2-A741-E1178B0AC7DE}" presName="ConnectLineEnd1" presStyleLbl="lnNode1" presStyleIdx="4" presStyleCnt="7"/>
      <dgm:spPr/>
    </dgm:pt>
    <dgm:pt modelId="{16116480-CD4E-4282-AB4A-AB15F21397F1}" type="pres">
      <dgm:prSet presAssocID="{BE31A160-766C-42A2-A741-E1178B0AC7DE}" presName="EmptyPane1" presStyleCnt="0"/>
      <dgm:spPr/>
    </dgm:pt>
    <dgm:pt modelId="{104DFE42-BBE5-4BBF-87DC-20FC006988DA}" type="pres">
      <dgm:prSet presAssocID="{B32668D0-71BF-4E28-8578-59341F0F14AA}" presName="spaceBetweenRectangles1" presStyleCnt="0"/>
      <dgm:spPr/>
    </dgm:pt>
    <dgm:pt modelId="{F5DB2B24-0D5C-4BF3-8DD0-0A5EE3B5E402}" type="pres">
      <dgm:prSet presAssocID="{39E0901F-49A4-4231-B983-2CC57DC77F93}" presName="composite1" presStyleCnt="0"/>
      <dgm:spPr/>
    </dgm:pt>
    <dgm:pt modelId="{92B32BAB-CA75-4EB4-AF01-31D253A93F08}" type="pres">
      <dgm:prSet presAssocID="{39E0901F-49A4-4231-B983-2CC57DC77F93}" presName="parent1" presStyleLbl="alignNode1" presStyleIdx="5" presStyleCnt="7">
        <dgm:presLayoutVars>
          <dgm:chMax val="1"/>
          <dgm:chPref val="1"/>
          <dgm:bulletEnabled val="1"/>
        </dgm:presLayoutVars>
      </dgm:prSet>
      <dgm:spPr/>
    </dgm:pt>
    <dgm:pt modelId="{FDA94413-7C80-4485-9DE9-82291F6A9188}" type="pres">
      <dgm:prSet presAssocID="{39E0901F-49A4-4231-B983-2CC57DC77F93}" presName="Childtext1" presStyleLbl="revTx" presStyleIdx="5" presStyleCnt="7">
        <dgm:presLayoutVars>
          <dgm:bulletEnabled val="1"/>
        </dgm:presLayoutVars>
      </dgm:prSet>
      <dgm:spPr/>
    </dgm:pt>
    <dgm:pt modelId="{3918B8BA-2909-42F1-BC89-D21CCC2DD7ED}" type="pres">
      <dgm:prSet presAssocID="{39E0901F-49A4-4231-B983-2CC57DC77F93}" presName="ConnectLine1" presStyleLbl="sibTrans1D1" presStyleIdx="5" presStyleCnt="7"/>
      <dgm:spPr>
        <a:noFill/>
        <a:ln w="6350" cap="flat" cmpd="sng" algn="ctr">
          <a:solidFill>
            <a:schemeClr val="accent4">
              <a:hueOff val="0"/>
              <a:satOff val="0"/>
              <a:lumOff val="0"/>
              <a:alphaOff val="0"/>
            </a:schemeClr>
          </a:solidFill>
          <a:prstDash val="dash"/>
          <a:miter lim="800000"/>
        </a:ln>
        <a:effectLst/>
      </dgm:spPr>
    </dgm:pt>
    <dgm:pt modelId="{79E0E621-916A-45ED-998D-76DF108A1766}" type="pres">
      <dgm:prSet presAssocID="{39E0901F-49A4-4231-B983-2CC57DC77F93}" presName="ConnectLineEnd1" presStyleLbl="lnNode1" presStyleIdx="5" presStyleCnt="7"/>
      <dgm:spPr/>
    </dgm:pt>
    <dgm:pt modelId="{FF8CF828-F2F3-4635-ADE8-F47EF9B2E236}" type="pres">
      <dgm:prSet presAssocID="{39E0901F-49A4-4231-B983-2CC57DC77F93}" presName="EmptyPane1" presStyleCnt="0"/>
      <dgm:spPr/>
    </dgm:pt>
    <dgm:pt modelId="{71F45BD6-560A-4CD6-AB48-F2783CE28F43}" type="pres">
      <dgm:prSet presAssocID="{8C6E3D57-EAA6-4216-A895-50BF6512E6E8}" presName="spaceBetweenRectangles1" presStyleCnt="0"/>
      <dgm:spPr/>
    </dgm:pt>
    <dgm:pt modelId="{92AC111E-B6C7-45A8-95A8-603E72727B10}" type="pres">
      <dgm:prSet presAssocID="{EF915468-38EA-4BA8-B3ED-12D917EFFC8B}" presName="composite1" presStyleCnt="0"/>
      <dgm:spPr/>
    </dgm:pt>
    <dgm:pt modelId="{7EF92A2E-F815-4B1C-A7D9-F26A7F65B461}" type="pres">
      <dgm:prSet presAssocID="{EF915468-38EA-4BA8-B3ED-12D917EFFC8B}" presName="parent1" presStyleLbl="alignNode1" presStyleIdx="6" presStyleCnt="7">
        <dgm:presLayoutVars>
          <dgm:chMax val="1"/>
          <dgm:chPref val="1"/>
          <dgm:bulletEnabled val="1"/>
        </dgm:presLayoutVars>
      </dgm:prSet>
      <dgm:spPr/>
    </dgm:pt>
    <dgm:pt modelId="{93D5A8DB-2F75-4E2B-BEC7-F02B2ED1CD3C}" type="pres">
      <dgm:prSet presAssocID="{EF915468-38EA-4BA8-B3ED-12D917EFFC8B}" presName="Childtext1" presStyleLbl="revTx" presStyleIdx="6" presStyleCnt="7">
        <dgm:presLayoutVars>
          <dgm:bulletEnabled val="1"/>
        </dgm:presLayoutVars>
      </dgm:prSet>
      <dgm:spPr/>
    </dgm:pt>
    <dgm:pt modelId="{99E8D4BB-8C59-4899-8E94-E19EED052226}" type="pres">
      <dgm:prSet presAssocID="{EF915468-38EA-4BA8-B3ED-12D917EFFC8B}" presName="ConnectLine1" presStyleLbl="sibTrans1D1" presStyleIdx="6" presStyleCnt="7"/>
      <dgm:spPr>
        <a:noFill/>
        <a:ln w="6350" cap="flat" cmpd="sng" algn="ctr">
          <a:solidFill>
            <a:schemeClr val="accent4">
              <a:hueOff val="0"/>
              <a:satOff val="0"/>
              <a:lumOff val="0"/>
              <a:alphaOff val="0"/>
            </a:schemeClr>
          </a:solidFill>
          <a:prstDash val="dash"/>
          <a:miter lim="800000"/>
        </a:ln>
        <a:effectLst/>
      </dgm:spPr>
    </dgm:pt>
    <dgm:pt modelId="{1959CCE0-4A3E-4CF9-BD5F-821075A2CABA}" type="pres">
      <dgm:prSet presAssocID="{EF915468-38EA-4BA8-B3ED-12D917EFFC8B}" presName="ConnectLineEnd1" presStyleLbl="lnNode1" presStyleIdx="6" presStyleCnt="7"/>
      <dgm:spPr/>
    </dgm:pt>
    <dgm:pt modelId="{AD7A4D97-1D4D-494A-98A7-90ABA7D0455A}" type="pres">
      <dgm:prSet presAssocID="{EF915468-38EA-4BA8-B3ED-12D917EFFC8B}"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0EDF7B0F-C033-4294-BA70-6FF571D9C763}" srcId="{E5B2E815-0D19-41DC-B01B-4D608769620A}" destId="{BE31A160-766C-42A2-A741-E1178B0AC7DE}" srcOrd="4" destOrd="0" parTransId="{D3DD368B-455B-4820-86BA-E9CCE80DA1C5}" sibTransId="{B32668D0-71BF-4E28-8578-59341F0F14AA}"/>
    <dgm:cxn modelId="{92330C11-C197-4512-BDA4-8D8A69AF7D1C}" srcId="{E5B2E815-0D19-41DC-B01B-4D608769620A}" destId="{87BF7896-20EA-4E8F-B6F4-A34EC5C9CB50}" srcOrd="2" destOrd="0" parTransId="{05E47BA5-F724-4AEE-9B5B-401F18E028E6}" sibTransId="{D63CE73E-35DE-48C3-8753-7648BC953C0D}"/>
    <dgm:cxn modelId="{D4FA6012-9FC9-4394-93DA-B7E582B9341A}" srcId="{E5B2E815-0D19-41DC-B01B-4D608769620A}" destId="{EF915468-38EA-4BA8-B3ED-12D917EFFC8B}" srcOrd="6" destOrd="0" parTransId="{225EAD02-4E5D-43A3-B9AC-F56A5277E21F}" sibTransId="{C9B3300F-38FC-44B2-8FE6-EBCCCF187A58}"/>
    <dgm:cxn modelId="{A116461B-2332-44CA-A8BB-8D27BB0D4CB7}" type="presOf" srcId="{EE985E60-5FB4-40E1-8AE3-BA37D360277B}" destId="{93D5A8DB-2F75-4E2B-BEC7-F02B2ED1CD3C}" srcOrd="0" destOrd="1" presId="urn:microsoft.com/office/officeart/2016/7/layout/RoundedRectangleTimeline"/>
    <dgm:cxn modelId="{F097BC1C-087E-490A-985E-7D85AEA52504}" srcId="{E4033A39-DCC4-4038-9562-AEDDBBB37A99}" destId="{7D5D3360-51D9-42C9-BC35-DC840858D94C}" srcOrd="1" destOrd="0" parTransId="{00F474D6-D819-4870-AB34-1B69FA7142ED}" sibTransId="{072D71FA-DA3D-41C3-9F43-5C7693B50CD8}"/>
    <dgm:cxn modelId="{6E262223-CDB6-45DB-B717-C30A9DBFAB1A}" srcId="{532A73C5-D245-4E10-B367-8704525E012D}" destId="{50C0F5D0-34C7-4472-9984-94D6418F2A56}" srcOrd="0" destOrd="0" parTransId="{B0512701-F130-4278-B164-437F9CCA3FF5}" sibTransId="{6EDEEADF-9D30-4F75-A6C3-A8368E9E9010}"/>
    <dgm:cxn modelId="{1F5DB634-53A0-42A9-8828-2E1638A21E82}" type="presOf" srcId="{FA1A22F1-A419-4B3A-98BE-CA5DE0FA1080}" destId="{FDA94413-7C80-4485-9DE9-82291F6A9188}" srcOrd="0" destOrd="0" presId="urn:microsoft.com/office/officeart/2016/7/layout/RoundedRectangleTimeline"/>
    <dgm:cxn modelId="{7D501D5E-E658-4D03-8B49-85FEF388D6D4}" srcId="{BE31A160-766C-42A2-A741-E1178B0AC7DE}" destId="{347B8000-437A-4DED-AF8D-56091A1A57B6}" srcOrd="2" destOrd="0" parTransId="{97942C42-C1BF-47F2-BB82-529CE267B89B}" sibTransId="{4E37192A-C753-4D42-A2A4-1CB2D664FFC0}"/>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654B2945-C2D1-419F-AB2B-CC1FB1339ECE}" type="presOf" srcId="{55F5A7BC-3C6E-4858-A11B-D7BCC2F3D881}" destId="{80CDBBF8-C6B4-4166-87C1-DC9120CC7586}" srcOrd="0" destOrd="3" presId="urn:microsoft.com/office/officeart/2016/7/layout/RoundedRectangleTimeline"/>
    <dgm:cxn modelId="{E9AA4566-A15D-4786-A8C3-E5565C60CB62}" type="presOf" srcId="{39E0901F-49A4-4231-B983-2CC57DC77F93}" destId="{92B32BAB-CA75-4EB4-AF01-31D253A93F08}" srcOrd="0" destOrd="0" presId="urn:microsoft.com/office/officeart/2016/7/layout/RoundedRectangleTimeline"/>
    <dgm:cxn modelId="{6F109247-87A1-460C-84AB-B5A0A4449829}" srcId="{39E0901F-49A4-4231-B983-2CC57DC77F93}" destId="{FA1A22F1-A419-4B3A-98BE-CA5DE0FA1080}" srcOrd="0" destOrd="0" parTransId="{C6467E45-9CF1-454E-8BE1-5D32E6C42765}" sibTransId="{3556ACB8-0463-42A0-B35E-94EBAAAFFF0D}"/>
    <dgm:cxn modelId="{29E0A367-8DA3-45F0-BA3D-D7DB91C49A09}" type="presOf" srcId="{274570D4-4F37-4A04-BE24-5ABE260EFAE9}" destId="{80CDBBF8-C6B4-4166-87C1-DC9120CC7586}" srcOrd="0" destOrd="1" presId="urn:microsoft.com/office/officeart/2016/7/layout/RoundedRectangleTimeline"/>
    <dgm:cxn modelId="{038EA04A-B441-4E20-9DDD-5E4D8ECF3950}" srcId="{532A73C5-D245-4E10-B367-8704525E012D}" destId="{8AF61071-3945-43AC-B037-F8D59D2AF9F5}" srcOrd="3" destOrd="0" parTransId="{5519537A-1003-4167-85DF-4468F9C982B7}" sibTransId="{685E42EF-5E24-4269-9C6F-6FE6FC418A52}"/>
    <dgm:cxn modelId="{B94EA56C-8535-4C03-938E-DDCFF15A1D6C}" srcId="{EF915468-38EA-4BA8-B3ED-12D917EFFC8B}" destId="{251A56C2-9A71-400D-B65E-CDED3AB0CCC7}" srcOrd="0" destOrd="0" parTransId="{8B0DD024-1433-43AD-8DDE-18554DECC49C}" sibTransId="{437F6713-4719-4FC4-96B8-740B3A0C922B}"/>
    <dgm:cxn modelId="{0EDC474F-DFB9-4715-BB78-0F7744967D00}" srcId="{4259F840-24E7-476F-9F30-482E46395856}" destId="{31CE064F-6637-488A-BE3A-DEA0C0B009ED}" srcOrd="2" destOrd="0" parTransId="{14F8B0CF-A20B-446D-B85B-2545F2CA792B}" sibTransId="{E91AE624-DC35-4749-A996-1C9FB2586234}"/>
    <dgm:cxn modelId="{61EE5671-2B8E-4E48-B85B-B13FED480128}" srcId="{E5B2E815-0D19-41DC-B01B-4D608769620A}" destId="{532A73C5-D245-4E10-B367-8704525E012D}" srcOrd="3" destOrd="0" parTransId="{04A5799F-DD98-446B-BA53-C7E386EFB642}" sibTransId="{9390EFAE-725A-44B6-957C-F7DD8A996987}"/>
    <dgm:cxn modelId="{28D32173-E87E-4C18-A573-BD2E39A32F4B}" type="presOf" srcId="{50C0F5D0-34C7-4472-9984-94D6418F2A56}" destId="{B47933BC-CE49-4CE9-9F03-A4E5D65C86ED}" srcOrd="0" destOrd="0" presId="urn:microsoft.com/office/officeart/2016/7/layout/RoundedRectangleTimeline"/>
    <dgm:cxn modelId="{AA91EC53-D7D7-48EE-910D-A7C6BD44AA82}" type="presOf" srcId="{532A73C5-D245-4E10-B367-8704525E012D}" destId="{06B5EC7E-AEFD-4E1F-8C09-DC7997D6DAFA}" srcOrd="0" destOrd="0" presId="urn:microsoft.com/office/officeart/2016/7/layout/RoundedRectangleTimeline"/>
    <dgm:cxn modelId="{26F66D7F-A2F9-4C05-8881-827740A70472}" type="presOf" srcId="{4FAA0DE6-C59D-41D2-AE72-A4F07CFD9E68}" destId="{FDA94413-7C80-4485-9DE9-82291F6A9188}" srcOrd="0" destOrd="1"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0E613C84-BD5D-4E92-A525-758FC5FBA813}" type="presOf" srcId="{BE31A160-766C-42A2-A741-E1178B0AC7DE}" destId="{8AF8B16A-78F6-464A-BCB4-15EF2BE8DFBE}" srcOrd="0" destOrd="0" presId="urn:microsoft.com/office/officeart/2016/7/layout/RoundedRectangleTimeline"/>
    <dgm:cxn modelId="{BDCFF38A-E89C-4598-9315-AA5EB7AB5B06}" srcId="{532A73C5-D245-4E10-B367-8704525E012D}" destId="{687C0E64-6D4A-4188-A8FF-9FF6D6AA381B}" srcOrd="2" destOrd="0" parTransId="{2A7131AF-BEBF-4591-8329-F02CA594D9AB}" sibTransId="{43EB8207-B368-4190-BFF0-5BD1C91EAAE3}"/>
    <dgm:cxn modelId="{B571F58E-C51F-4BF5-941D-728F41ED9FC6}" type="presOf" srcId="{687C0E64-6D4A-4188-A8FF-9FF6D6AA381B}" destId="{B47933BC-CE49-4CE9-9F03-A4E5D65C86ED}" srcOrd="0" destOrd="2"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59B7AD90-FE76-4D17-99EF-2B17F2F4200B}" srcId="{BE31A160-766C-42A2-A741-E1178B0AC7DE}" destId="{4EC7B9B6-6A9F-46D2-9F31-8B8DA04C1B80}" srcOrd="0" destOrd="0" parTransId="{6F96B5C8-0B13-4FB2-B82F-6384919EF663}" sibTransId="{028E9EFD-0099-40D7-AEB7-82F9A72F631D}"/>
    <dgm:cxn modelId="{53FCC892-4037-474A-9401-FB74B877D621}" type="presOf" srcId="{31CE064F-6637-488A-BE3A-DEA0C0B009ED}" destId="{45A02F84-C6CB-43F5-AEE4-3EA66C2BD25F}" srcOrd="0" destOrd="2" presId="urn:microsoft.com/office/officeart/2016/7/layout/RoundedRectangleTimeline"/>
    <dgm:cxn modelId="{F3454494-A1B0-46AD-860A-D41A3F61C716}" type="presOf" srcId="{A2DBEB3B-DBFF-40E0-8021-D248833CE053}" destId="{45A02F84-C6CB-43F5-AEE4-3EA66C2BD25F}" srcOrd="0" destOrd="1"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75DF5A9A-3DEC-4906-B8DB-030024C6B773}" srcId="{4259F840-24E7-476F-9F30-482E46395856}" destId="{A2DBEB3B-DBFF-40E0-8021-D248833CE053}" srcOrd="1" destOrd="0" parTransId="{67657706-CE5A-4B92-B6E7-D504E1C8429B}" sibTransId="{6A917B17-CF42-444E-BF78-9EA71CE68323}"/>
    <dgm:cxn modelId="{F9B1389B-3BF2-48B6-BFB6-AA2942641261}" srcId="{87BF7896-20EA-4E8F-B6F4-A34EC5C9CB50}" destId="{55F5A7BC-3C6E-4858-A11B-D7BCC2F3D881}" srcOrd="3" destOrd="0" parTransId="{AFA80FF1-188C-410C-9A45-7E8BB2EC0791}" sibTransId="{73E2B43C-8D4A-46B6-A0FA-E7EE86186B6C}"/>
    <dgm:cxn modelId="{FAF6AAA2-360A-4DE6-BBC8-C3BB25F8E091}" type="presOf" srcId="{251A56C2-9A71-400D-B65E-CDED3AB0CCC7}" destId="{93D5A8DB-2F75-4E2B-BEC7-F02B2ED1CD3C}"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65910FAD-0426-446D-98D4-9A6F517AB142}" type="presOf" srcId="{4907ADCE-0152-41B1-A433-0088B4CD7894}" destId="{B47933BC-CE49-4CE9-9F03-A4E5D65C86ED}" srcOrd="0" destOrd="1" presId="urn:microsoft.com/office/officeart/2016/7/layout/RoundedRectangleTimeline"/>
    <dgm:cxn modelId="{365774AD-CC26-4B44-A52A-1CB4CDCE1B15}" type="presOf" srcId="{A186E702-9AA7-459A-810B-C644D1B60714}" destId="{80CDBBF8-C6B4-4166-87C1-DC9120CC7586}" srcOrd="0" destOrd="2"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DAEA62B7-B1A9-4A5A-A035-5F32D005AACF}" type="presOf" srcId="{8AF61071-3945-43AC-B037-F8D59D2AF9F5}" destId="{B47933BC-CE49-4CE9-9F03-A4E5D65C86ED}" srcOrd="0" destOrd="3" presId="urn:microsoft.com/office/officeart/2016/7/layout/RoundedRectangleTimeline"/>
    <dgm:cxn modelId="{DF4DD0BA-CDD2-4E95-8A75-E2CD2556D10C}" srcId="{BE31A160-766C-42A2-A741-E1178B0AC7DE}" destId="{16CCF28B-A1A1-438F-8F8D-E6BD99F57234}" srcOrd="1" destOrd="0" parTransId="{28C5D080-8926-4E6E-BBEA-5E733D1D0617}" sibTransId="{52750D3C-09A5-4409-A5AF-E2B95EF602C6}"/>
    <dgm:cxn modelId="{68FDE7BF-6FA1-4BDD-8F5A-833E91A733BF}" type="presOf" srcId="{7D5D3360-51D9-42C9-BC35-DC840858D94C}" destId="{FEBD3C2A-A340-470A-A475-AE614EA07678}" srcOrd="0" destOrd="1" presId="urn:microsoft.com/office/officeart/2016/7/layout/RoundedRectangleTimeline"/>
    <dgm:cxn modelId="{5AC269C2-B256-408F-8667-37875480E6BB}" srcId="{87BF7896-20EA-4E8F-B6F4-A34EC5C9CB50}" destId="{274570D4-4F37-4A04-BE24-5ABE260EFAE9}" srcOrd="1" destOrd="0" parTransId="{DD997099-F2A7-4BEF-B13E-56EDC46A4C62}" sibTransId="{1DA55EDD-08F2-4715-8048-19E1E3386182}"/>
    <dgm:cxn modelId="{C5E112C4-EEF1-42CF-A167-89199E618661}" srcId="{39E0901F-49A4-4231-B983-2CC57DC77F93}" destId="{4FAA0DE6-C59D-41D2-AE72-A4F07CFD9E68}" srcOrd="1" destOrd="0" parTransId="{73B65E69-E710-47DF-9BD2-9530B019D757}" sibTransId="{D3E28768-65C5-43DA-A10C-3DD4FC70E49E}"/>
    <dgm:cxn modelId="{C95544C4-A1B3-413A-AB16-F4F857AC2A8A}" type="presOf" srcId="{16CCF28B-A1A1-438F-8F8D-E6BD99F57234}" destId="{406E58DB-FBCA-4F86-BF34-3F1FBCE022DC}" srcOrd="0" destOrd="1" presId="urn:microsoft.com/office/officeart/2016/7/layout/RoundedRectangleTimeline"/>
    <dgm:cxn modelId="{8B7529C5-9E1B-455E-9141-CAE0DF1253B6}" srcId="{E4033A39-DCC4-4038-9562-AEDDBBB37A99}" destId="{3A57DA18-EEF0-4644-B7E4-682198E48B2F}" srcOrd="2" destOrd="0" parTransId="{B834D775-9851-4FD8-85AB-E6A8747C2417}" sibTransId="{8FD51C27-7D87-4D1F-A72F-B42D2CEBAD08}"/>
    <dgm:cxn modelId="{FF123CCA-9AA6-4135-9651-9704A9050ADA}" srcId="{532A73C5-D245-4E10-B367-8704525E012D}" destId="{4907ADCE-0152-41B1-A433-0088B4CD7894}" srcOrd="1" destOrd="0" parTransId="{9A928035-3C75-4D8B-AC78-90F6EAC66488}" sibTransId="{F27E56FA-CACC-40CF-8849-747762A3526A}"/>
    <dgm:cxn modelId="{770CA1CC-3DDD-451E-AE83-A71CA570260C}" srcId="{4259F840-24E7-476F-9F30-482E46395856}" destId="{B54C8F6C-BE1E-4EAB-B7A0-48DE01FFAA36}" srcOrd="0" destOrd="0" parTransId="{8DE7CD45-B7C0-432E-B819-6A7D97E31315}" sibTransId="{C33B8BEF-A818-4A2F-A99A-E2B29895E184}"/>
    <dgm:cxn modelId="{C23268CD-90EA-42E9-BA53-08F0CD4C76EC}" srcId="{E5B2E815-0D19-41DC-B01B-4D608769620A}" destId="{39E0901F-49A4-4231-B983-2CC57DC77F93}" srcOrd="5" destOrd="0" parTransId="{48782083-A425-4E5D-B609-5C0515EBE01A}" sibTransId="{8C6E3D57-EAA6-4216-A895-50BF6512E6E8}"/>
    <dgm:cxn modelId="{42EE41D1-3C16-4937-BB38-B076896C09A0}" srcId="{E5B2E815-0D19-41DC-B01B-4D608769620A}" destId="{4259F840-24E7-476F-9F30-482E46395856}" srcOrd="0" destOrd="0" parTransId="{FCE8068D-7E50-4749-A8D0-ADEDAC5637B3}" sibTransId="{DCC444A4-F20A-48F5-A61E-47BFFF185A57}"/>
    <dgm:cxn modelId="{7440E7E5-45CD-4467-8DE6-D61C8F17F912}" type="presOf" srcId="{3A57DA18-EEF0-4644-B7E4-682198E48B2F}" destId="{FEBD3C2A-A340-470A-A475-AE614EA07678}" srcOrd="0" destOrd="2" presId="urn:microsoft.com/office/officeart/2016/7/layout/RoundedRectangleTimeline"/>
    <dgm:cxn modelId="{D25587E7-CA2B-46B5-B7FF-65A5FE70CE7C}" type="presOf" srcId="{EF915468-38EA-4BA8-B3ED-12D917EFFC8B}" destId="{7EF92A2E-F815-4B1C-A7D9-F26A7F65B461}" srcOrd="0" destOrd="0" presId="urn:microsoft.com/office/officeart/2016/7/layout/RoundedRectangleTimeline"/>
    <dgm:cxn modelId="{534513E8-226F-4854-9A54-FCC2920CC298}" srcId="{87BF7896-20EA-4E8F-B6F4-A34EC5C9CB50}" destId="{A186E702-9AA7-459A-810B-C644D1B60714}" srcOrd="2" destOrd="0" parTransId="{3B821A56-3F6C-408A-9485-56B2F2366BE5}" sibTransId="{53216AA1-E4F2-46A4-B804-4ECB4230AE32}"/>
    <dgm:cxn modelId="{0CA390ED-20D0-4931-9ED2-39898E967B4E}" type="presOf" srcId="{43CBB0A2-9D75-4264-8A30-3E8974B40658}" destId="{80CDBBF8-C6B4-4166-87C1-DC9120CC7586}" srcOrd="0" destOrd="0" presId="urn:microsoft.com/office/officeart/2016/7/layout/RoundedRectangleTimeline"/>
    <dgm:cxn modelId="{5A4F68F1-DD6D-4606-9DFF-2ED3FA4ABBDA}" type="presOf" srcId="{4EC7B9B6-6A9F-46D2-9F31-8B8DA04C1B80}" destId="{406E58DB-FBCA-4F86-BF34-3F1FBCE022DC}" srcOrd="0" destOrd="0" presId="urn:microsoft.com/office/officeart/2016/7/layout/RoundedRectangleTimeline"/>
    <dgm:cxn modelId="{E3F1A2F4-092B-49A1-86F3-42C9A86554B6}" srcId="{EF915468-38EA-4BA8-B3ED-12D917EFFC8B}" destId="{EE985E60-5FB4-40E1-8AE3-BA37D360277B}" srcOrd="1" destOrd="0" parTransId="{6D75C53A-AFDF-4228-BAA8-19ECB4FC0AE8}" sibTransId="{725773DC-4347-40DF-9169-485AB6373895}"/>
    <dgm:cxn modelId="{DAC5F6FA-0D0E-4155-80B6-94F9BFE05DC2}" type="presOf" srcId="{347B8000-437A-4DED-AF8D-56091A1A57B6}" destId="{406E58DB-FBCA-4F86-BF34-3F1FBCE022DC}" srcOrd="0" destOrd="2"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A9FE0150-A71F-4E39-8759-69AB4C9692E4}" type="presParOf" srcId="{196C9F68-3606-4282-A4C6-4485F1280B5F}" destId="{4C82D8C3-C421-4E71-96E4-001E7F74980B}" srcOrd="5" destOrd="0" presId="urn:microsoft.com/office/officeart/2016/7/layout/RoundedRectangleTimeline"/>
    <dgm:cxn modelId="{39F17A8F-6731-4BB6-853F-D388A927AA79}" type="presParOf" srcId="{196C9F68-3606-4282-A4C6-4485F1280B5F}" destId="{3EEC69A3-EEE7-4CED-893C-E8491AB60A03}" srcOrd="6" destOrd="0" presId="urn:microsoft.com/office/officeart/2016/7/layout/RoundedRectangleTimeline"/>
    <dgm:cxn modelId="{6F9396AA-CB21-4034-B1A9-7F1398C8A5FB}" type="presParOf" srcId="{3EEC69A3-EEE7-4CED-893C-E8491AB60A03}" destId="{06B5EC7E-AEFD-4E1F-8C09-DC7997D6DAFA}" srcOrd="0" destOrd="0" presId="urn:microsoft.com/office/officeart/2016/7/layout/RoundedRectangleTimeline"/>
    <dgm:cxn modelId="{43EEAC3D-99E0-4E28-AF96-2ABC2CE20EA9}" type="presParOf" srcId="{3EEC69A3-EEE7-4CED-893C-E8491AB60A03}" destId="{B47933BC-CE49-4CE9-9F03-A4E5D65C86ED}" srcOrd="1" destOrd="0" presId="urn:microsoft.com/office/officeart/2016/7/layout/RoundedRectangleTimeline"/>
    <dgm:cxn modelId="{EAC3C73C-F0AB-4034-84DD-2F6C08AC8B70}" type="presParOf" srcId="{3EEC69A3-EEE7-4CED-893C-E8491AB60A03}" destId="{EF153500-9711-4965-BDC2-76771FF1E737}" srcOrd="2" destOrd="0" presId="urn:microsoft.com/office/officeart/2016/7/layout/RoundedRectangleTimeline"/>
    <dgm:cxn modelId="{B5B14079-978E-4C89-87C2-C0A813B15D7C}" type="presParOf" srcId="{3EEC69A3-EEE7-4CED-893C-E8491AB60A03}" destId="{C1E751EC-FF7D-4B64-84CC-F530E302CEDD}" srcOrd="3" destOrd="0" presId="urn:microsoft.com/office/officeart/2016/7/layout/RoundedRectangleTimeline"/>
    <dgm:cxn modelId="{81B20AA9-59C3-4CCB-A6FF-6911DB3BC3DF}" type="presParOf" srcId="{3EEC69A3-EEE7-4CED-893C-E8491AB60A03}" destId="{E304A3B3-4B16-4A56-B533-F1A346EDE752}" srcOrd="4" destOrd="0" presId="urn:microsoft.com/office/officeart/2016/7/layout/RoundedRectangleTimeline"/>
    <dgm:cxn modelId="{00302045-57D4-40D9-B4E9-9F1E7C1889C7}" type="presParOf" srcId="{196C9F68-3606-4282-A4C6-4485F1280B5F}" destId="{26CD7601-3DD2-4C45-8D63-5908AA6965EA}" srcOrd="7" destOrd="0" presId="urn:microsoft.com/office/officeart/2016/7/layout/RoundedRectangleTimeline"/>
    <dgm:cxn modelId="{73A2EA1F-FB0D-48E9-B64E-2E613F2EFE34}" type="presParOf" srcId="{196C9F68-3606-4282-A4C6-4485F1280B5F}" destId="{6364DCD4-01B4-4DBF-A8BC-2B4AC3F2DBD8}" srcOrd="8" destOrd="0" presId="urn:microsoft.com/office/officeart/2016/7/layout/RoundedRectangleTimeline"/>
    <dgm:cxn modelId="{BA38E0D3-CEA4-43D7-AE91-BF96ABF709E1}" type="presParOf" srcId="{6364DCD4-01B4-4DBF-A8BC-2B4AC3F2DBD8}" destId="{8AF8B16A-78F6-464A-BCB4-15EF2BE8DFBE}" srcOrd="0" destOrd="0" presId="urn:microsoft.com/office/officeart/2016/7/layout/RoundedRectangleTimeline"/>
    <dgm:cxn modelId="{A3831DF7-38A7-4109-9EFC-8CBDB5F62816}" type="presParOf" srcId="{6364DCD4-01B4-4DBF-A8BC-2B4AC3F2DBD8}" destId="{406E58DB-FBCA-4F86-BF34-3F1FBCE022DC}" srcOrd="1" destOrd="0" presId="urn:microsoft.com/office/officeart/2016/7/layout/RoundedRectangleTimeline"/>
    <dgm:cxn modelId="{7B8ADD64-B121-4A3C-901C-80198C91A9E0}" type="presParOf" srcId="{6364DCD4-01B4-4DBF-A8BC-2B4AC3F2DBD8}" destId="{AEA3FEC0-EDEE-493E-A3B3-51C7C2BBC481}" srcOrd="2" destOrd="0" presId="urn:microsoft.com/office/officeart/2016/7/layout/RoundedRectangleTimeline"/>
    <dgm:cxn modelId="{C75FFECE-38F6-4DFA-AF68-FAF347EE34DE}" type="presParOf" srcId="{6364DCD4-01B4-4DBF-A8BC-2B4AC3F2DBD8}" destId="{F8542BCB-695E-48E8-8BCC-CCE02358703D}" srcOrd="3" destOrd="0" presId="urn:microsoft.com/office/officeart/2016/7/layout/RoundedRectangleTimeline"/>
    <dgm:cxn modelId="{AF8DC855-883C-4D4F-926C-98BD8644E335}" type="presParOf" srcId="{6364DCD4-01B4-4DBF-A8BC-2B4AC3F2DBD8}" destId="{16116480-CD4E-4282-AB4A-AB15F21397F1}" srcOrd="4" destOrd="0" presId="urn:microsoft.com/office/officeart/2016/7/layout/RoundedRectangleTimeline"/>
    <dgm:cxn modelId="{FE7EB325-BDFD-487E-A83D-7719EBE7071C}" type="presParOf" srcId="{196C9F68-3606-4282-A4C6-4485F1280B5F}" destId="{104DFE42-BBE5-4BBF-87DC-20FC006988DA}" srcOrd="9" destOrd="0" presId="urn:microsoft.com/office/officeart/2016/7/layout/RoundedRectangleTimeline"/>
    <dgm:cxn modelId="{833ADCB4-117A-4E65-8131-11BDF99D2F3B}" type="presParOf" srcId="{196C9F68-3606-4282-A4C6-4485F1280B5F}" destId="{F5DB2B24-0D5C-4BF3-8DD0-0A5EE3B5E402}" srcOrd="10" destOrd="0" presId="urn:microsoft.com/office/officeart/2016/7/layout/RoundedRectangleTimeline"/>
    <dgm:cxn modelId="{293D9200-413D-412E-AF17-62FCACBAE9BE}" type="presParOf" srcId="{F5DB2B24-0D5C-4BF3-8DD0-0A5EE3B5E402}" destId="{92B32BAB-CA75-4EB4-AF01-31D253A93F08}" srcOrd="0" destOrd="0" presId="urn:microsoft.com/office/officeart/2016/7/layout/RoundedRectangleTimeline"/>
    <dgm:cxn modelId="{245A31F9-0B66-4609-9C0D-D1A06069006A}" type="presParOf" srcId="{F5DB2B24-0D5C-4BF3-8DD0-0A5EE3B5E402}" destId="{FDA94413-7C80-4485-9DE9-82291F6A9188}" srcOrd="1" destOrd="0" presId="urn:microsoft.com/office/officeart/2016/7/layout/RoundedRectangleTimeline"/>
    <dgm:cxn modelId="{E66BCE48-BAA3-4BF3-904E-229ABCD6BDEB}" type="presParOf" srcId="{F5DB2B24-0D5C-4BF3-8DD0-0A5EE3B5E402}" destId="{3918B8BA-2909-42F1-BC89-D21CCC2DD7ED}" srcOrd="2" destOrd="0" presId="urn:microsoft.com/office/officeart/2016/7/layout/RoundedRectangleTimeline"/>
    <dgm:cxn modelId="{15B5DE4B-0DCD-41C9-8BB4-B664A6849BFD}" type="presParOf" srcId="{F5DB2B24-0D5C-4BF3-8DD0-0A5EE3B5E402}" destId="{79E0E621-916A-45ED-998D-76DF108A1766}" srcOrd="3" destOrd="0" presId="urn:microsoft.com/office/officeart/2016/7/layout/RoundedRectangleTimeline"/>
    <dgm:cxn modelId="{E21584FA-9050-4852-8BBE-1861608B9E05}" type="presParOf" srcId="{F5DB2B24-0D5C-4BF3-8DD0-0A5EE3B5E402}" destId="{FF8CF828-F2F3-4635-ADE8-F47EF9B2E236}" srcOrd="4" destOrd="0" presId="urn:microsoft.com/office/officeart/2016/7/layout/RoundedRectangleTimeline"/>
    <dgm:cxn modelId="{88A9FE5C-C45C-4BA5-AFBF-1B147582DEAD}" type="presParOf" srcId="{196C9F68-3606-4282-A4C6-4485F1280B5F}" destId="{71F45BD6-560A-4CD6-AB48-F2783CE28F43}" srcOrd="11" destOrd="0" presId="urn:microsoft.com/office/officeart/2016/7/layout/RoundedRectangleTimeline"/>
    <dgm:cxn modelId="{E0062059-5D17-4B35-9733-D3B79C904DAB}" type="presParOf" srcId="{196C9F68-3606-4282-A4C6-4485F1280B5F}" destId="{92AC111E-B6C7-45A8-95A8-603E72727B10}" srcOrd="12" destOrd="0" presId="urn:microsoft.com/office/officeart/2016/7/layout/RoundedRectangleTimeline"/>
    <dgm:cxn modelId="{2552EEA3-B2A0-4B80-8537-E8BF6D8A3E5F}" type="presParOf" srcId="{92AC111E-B6C7-45A8-95A8-603E72727B10}" destId="{7EF92A2E-F815-4B1C-A7D9-F26A7F65B461}" srcOrd="0" destOrd="0" presId="urn:microsoft.com/office/officeart/2016/7/layout/RoundedRectangleTimeline"/>
    <dgm:cxn modelId="{D995559B-3D45-41F4-8294-2D954E70977C}" type="presParOf" srcId="{92AC111E-B6C7-45A8-95A8-603E72727B10}" destId="{93D5A8DB-2F75-4E2B-BEC7-F02B2ED1CD3C}" srcOrd="1" destOrd="0" presId="urn:microsoft.com/office/officeart/2016/7/layout/RoundedRectangleTimeline"/>
    <dgm:cxn modelId="{132CF65D-0E91-4674-B156-A7749E6EBF66}" type="presParOf" srcId="{92AC111E-B6C7-45A8-95A8-603E72727B10}" destId="{99E8D4BB-8C59-4899-8E94-E19EED052226}" srcOrd="2" destOrd="0" presId="urn:microsoft.com/office/officeart/2016/7/layout/RoundedRectangleTimeline"/>
    <dgm:cxn modelId="{BAC2DC2D-C84C-425F-A775-195CD79F44D8}" type="presParOf" srcId="{92AC111E-B6C7-45A8-95A8-603E72727B10}" destId="{1959CCE0-4A3E-4CF9-BD5F-821075A2CABA}" srcOrd="3" destOrd="0" presId="urn:microsoft.com/office/officeart/2016/7/layout/RoundedRectangleTimeline"/>
    <dgm:cxn modelId="{FA77852E-FE16-425C-B44D-A5C0F04FEF4E}" type="presParOf" srcId="{92AC111E-B6C7-45A8-95A8-603E72727B10}" destId="{AD7A4D97-1D4D-494A-98A7-90ABA7D0455A}"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4DB2D0-2DA6-4CA8-92BC-B0C7111F26B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B9232B5-4A4C-4E40-BE56-CA502C4981BE}">
      <dgm:prSet/>
      <dgm:spPr/>
      <dgm:t>
        <a:bodyPr/>
        <a:lstStyle/>
        <a:p>
          <a:pPr>
            <a:lnSpc>
              <a:spcPct val="100000"/>
            </a:lnSpc>
          </a:pPr>
          <a:r>
            <a:rPr lang="en-US"/>
            <a:t>This method uses neural networks to learn latent factors in a user-item interaction matrix. It’s a more complex approach to collaborative filtering.</a:t>
          </a:r>
        </a:p>
      </dgm:t>
    </dgm:pt>
    <dgm:pt modelId="{0664654D-209D-4AE5-8438-EE0BA1D3B3A8}" type="parTrans" cxnId="{EC1C2E99-605B-493C-AACF-1EAED286EA51}">
      <dgm:prSet/>
      <dgm:spPr/>
      <dgm:t>
        <a:bodyPr/>
        <a:lstStyle/>
        <a:p>
          <a:endParaRPr lang="en-US"/>
        </a:p>
      </dgm:t>
    </dgm:pt>
    <dgm:pt modelId="{317CC3BF-BD3C-4216-B257-6124E9C79A97}" type="sibTrans" cxnId="{EC1C2E99-605B-493C-AACF-1EAED286EA51}">
      <dgm:prSet/>
      <dgm:spPr/>
      <dgm:t>
        <a:bodyPr/>
        <a:lstStyle/>
        <a:p>
          <a:endParaRPr lang="en-US"/>
        </a:p>
      </dgm:t>
    </dgm:pt>
    <dgm:pt modelId="{1FF0CDD4-2B60-4FFD-9B50-9BDFE4E617FF}">
      <dgm:prSet/>
      <dgm:spPr/>
      <dgm:t>
        <a:bodyPr/>
        <a:lstStyle/>
        <a:p>
          <a:pPr>
            <a:lnSpc>
              <a:spcPct val="100000"/>
            </a:lnSpc>
          </a:pPr>
          <a:r>
            <a:rPr lang="en-US" dirty="0"/>
            <a:t>Neural Collaborative Filtering (NCF): Builds a multi-layer neural network to predict user-item interactions by learning the non-linear relationship between users and items.</a:t>
          </a:r>
        </a:p>
      </dgm:t>
    </dgm:pt>
    <dgm:pt modelId="{00238A4E-8574-41DB-A264-41C8619B1A50}" type="parTrans" cxnId="{D6044833-DF7F-4DE6-875F-12215E635292}">
      <dgm:prSet/>
      <dgm:spPr/>
      <dgm:t>
        <a:bodyPr/>
        <a:lstStyle/>
        <a:p>
          <a:endParaRPr lang="en-US"/>
        </a:p>
      </dgm:t>
    </dgm:pt>
    <dgm:pt modelId="{F8CDE7A3-E225-4C30-9308-29D2A2F68629}" type="sibTrans" cxnId="{D6044833-DF7F-4DE6-875F-12215E635292}">
      <dgm:prSet/>
      <dgm:spPr/>
      <dgm:t>
        <a:bodyPr/>
        <a:lstStyle/>
        <a:p>
          <a:endParaRPr lang="en-US"/>
        </a:p>
      </dgm:t>
    </dgm:pt>
    <dgm:pt modelId="{23231E48-2197-4C7B-B4DE-C9DCFC02F931}">
      <dgm:prSet/>
      <dgm:spPr/>
      <dgm:t>
        <a:bodyPr/>
        <a:lstStyle/>
        <a:p>
          <a:pPr>
            <a:lnSpc>
              <a:spcPct val="100000"/>
            </a:lnSpc>
          </a:pPr>
          <a:r>
            <a:rPr lang="en-US" dirty="0"/>
            <a:t>Implementation: Used </a:t>
          </a:r>
          <a:r>
            <a:rPr lang="en-US" dirty="0" err="1"/>
            <a:t>Tensorflow</a:t>
          </a:r>
          <a:r>
            <a:rPr lang="en-US" dirty="0"/>
            <a:t> to build a neural network model for collaborative filtering.</a:t>
          </a:r>
        </a:p>
      </dgm:t>
    </dgm:pt>
    <dgm:pt modelId="{A51E33AF-EE5D-4A17-A97D-9A8E48C4FF70}" type="parTrans" cxnId="{DDEB6AB0-8F3A-4509-8544-193FBB410B3A}">
      <dgm:prSet/>
      <dgm:spPr/>
      <dgm:t>
        <a:bodyPr/>
        <a:lstStyle/>
        <a:p>
          <a:endParaRPr lang="en-US"/>
        </a:p>
      </dgm:t>
    </dgm:pt>
    <dgm:pt modelId="{76EECE8D-519C-4836-B414-049B933CBFF9}" type="sibTrans" cxnId="{DDEB6AB0-8F3A-4509-8544-193FBB410B3A}">
      <dgm:prSet/>
      <dgm:spPr/>
      <dgm:t>
        <a:bodyPr/>
        <a:lstStyle/>
        <a:p>
          <a:endParaRPr lang="en-US"/>
        </a:p>
      </dgm:t>
    </dgm:pt>
    <dgm:pt modelId="{BB604FAB-E456-4912-B01A-A262D0862629}">
      <dgm:prSet/>
      <dgm:spPr/>
      <dgm:t>
        <a:bodyPr/>
        <a:lstStyle/>
        <a:p>
          <a:pPr>
            <a:lnSpc>
              <a:spcPct val="100000"/>
            </a:lnSpc>
          </a:pPr>
          <a:r>
            <a:rPr lang="en-US" dirty="0"/>
            <a:t>Train and Test Data: 90:10 ratio</a:t>
          </a:r>
        </a:p>
      </dgm:t>
    </dgm:pt>
    <dgm:pt modelId="{DC4CEE8E-4F26-4FA6-B4F2-0D48BDCD51CF}" type="parTrans" cxnId="{1B889C49-9E30-4CE2-8439-EECE823FE836}">
      <dgm:prSet/>
      <dgm:spPr/>
      <dgm:t>
        <a:bodyPr/>
        <a:lstStyle/>
        <a:p>
          <a:endParaRPr lang="en-US"/>
        </a:p>
      </dgm:t>
    </dgm:pt>
    <dgm:pt modelId="{31DA58AD-FA37-4E7E-A060-C47EF3C6C729}" type="sibTrans" cxnId="{1B889C49-9E30-4CE2-8439-EECE823FE836}">
      <dgm:prSet/>
      <dgm:spPr/>
      <dgm:t>
        <a:bodyPr/>
        <a:lstStyle/>
        <a:p>
          <a:endParaRPr lang="en-US"/>
        </a:p>
      </dgm:t>
    </dgm:pt>
    <dgm:pt modelId="{6B0B95A7-2C72-4987-A7CE-EDCC8325A9FF}" type="pres">
      <dgm:prSet presAssocID="{F94DB2D0-2DA6-4CA8-92BC-B0C7111F26B5}" presName="root" presStyleCnt="0">
        <dgm:presLayoutVars>
          <dgm:dir/>
          <dgm:resizeHandles val="exact"/>
        </dgm:presLayoutVars>
      </dgm:prSet>
      <dgm:spPr/>
    </dgm:pt>
    <dgm:pt modelId="{2F6E6F48-AA61-41E3-805E-CB5FAA438489}" type="pres">
      <dgm:prSet presAssocID="{DB9232B5-4A4C-4E40-BE56-CA502C4981BE}" presName="compNode" presStyleCnt="0"/>
      <dgm:spPr/>
    </dgm:pt>
    <dgm:pt modelId="{1978666E-420F-454A-81AE-E3DAB9FCD136}" type="pres">
      <dgm:prSet presAssocID="{DB9232B5-4A4C-4E40-BE56-CA502C4981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5BDF9440-0332-445F-856E-FE41ACE6EB7C}" type="pres">
      <dgm:prSet presAssocID="{DB9232B5-4A4C-4E40-BE56-CA502C4981BE}" presName="spaceRect" presStyleCnt="0"/>
      <dgm:spPr/>
    </dgm:pt>
    <dgm:pt modelId="{7081BABC-8DE7-4EC4-A5B1-C14A021DC7E8}" type="pres">
      <dgm:prSet presAssocID="{DB9232B5-4A4C-4E40-BE56-CA502C4981BE}" presName="textRect" presStyleLbl="revTx" presStyleIdx="0" presStyleCnt="4">
        <dgm:presLayoutVars>
          <dgm:chMax val="1"/>
          <dgm:chPref val="1"/>
        </dgm:presLayoutVars>
      </dgm:prSet>
      <dgm:spPr/>
    </dgm:pt>
    <dgm:pt modelId="{E0331AAA-F139-45A4-B660-62B54CB5D7C2}" type="pres">
      <dgm:prSet presAssocID="{317CC3BF-BD3C-4216-B257-6124E9C79A97}" presName="sibTrans" presStyleCnt="0"/>
      <dgm:spPr/>
    </dgm:pt>
    <dgm:pt modelId="{9E725CE0-92C7-4B0B-84DB-73465232E0BC}" type="pres">
      <dgm:prSet presAssocID="{1FF0CDD4-2B60-4FFD-9B50-9BDFE4E617FF}" presName="compNode" presStyleCnt="0"/>
      <dgm:spPr/>
    </dgm:pt>
    <dgm:pt modelId="{71BF8472-041F-4A56-9A03-E19F908C998A}" type="pres">
      <dgm:prSet presAssocID="{1FF0CDD4-2B60-4FFD-9B50-9BDFE4E617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4386C218-3584-45C8-BE44-7BB96D692E50}" type="pres">
      <dgm:prSet presAssocID="{1FF0CDD4-2B60-4FFD-9B50-9BDFE4E617FF}" presName="spaceRect" presStyleCnt="0"/>
      <dgm:spPr/>
    </dgm:pt>
    <dgm:pt modelId="{83109F45-0A4D-46D6-AA53-DAAFCB90BC2A}" type="pres">
      <dgm:prSet presAssocID="{1FF0CDD4-2B60-4FFD-9B50-9BDFE4E617FF}" presName="textRect" presStyleLbl="revTx" presStyleIdx="1" presStyleCnt="4">
        <dgm:presLayoutVars>
          <dgm:chMax val="1"/>
          <dgm:chPref val="1"/>
        </dgm:presLayoutVars>
      </dgm:prSet>
      <dgm:spPr/>
    </dgm:pt>
    <dgm:pt modelId="{D31E1C74-7487-45EA-BA68-CEDC4ACECB0B}" type="pres">
      <dgm:prSet presAssocID="{F8CDE7A3-E225-4C30-9308-29D2A2F68629}" presName="sibTrans" presStyleCnt="0"/>
      <dgm:spPr/>
    </dgm:pt>
    <dgm:pt modelId="{EBBF64F9-5D56-47FC-A49C-E7C75170FC65}" type="pres">
      <dgm:prSet presAssocID="{23231E48-2197-4C7B-B4DE-C9DCFC02F931}" presName="compNode" presStyleCnt="0"/>
      <dgm:spPr/>
    </dgm:pt>
    <dgm:pt modelId="{4DA80043-8F38-4C07-A9BA-0E8ABDE88CDD}" type="pres">
      <dgm:prSet presAssocID="{23231E48-2197-4C7B-B4DE-C9DCFC02F9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Network"/>
        </a:ext>
      </dgm:extLst>
    </dgm:pt>
    <dgm:pt modelId="{D0A39699-BF27-4557-8AD3-BBA3315E3728}" type="pres">
      <dgm:prSet presAssocID="{23231E48-2197-4C7B-B4DE-C9DCFC02F931}" presName="spaceRect" presStyleCnt="0"/>
      <dgm:spPr/>
    </dgm:pt>
    <dgm:pt modelId="{A953C46D-F0F7-4BA4-A596-FA5B98C16544}" type="pres">
      <dgm:prSet presAssocID="{23231E48-2197-4C7B-B4DE-C9DCFC02F931}" presName="textRect" presStyleLbl="revTx" presStyleIdx="2" presStyleCnt="4">
        <dgm:presLayoutVars>
          <dgm:chMax val="1"/>
          <dgm:chPref val="1"/>
        </dgm:presLayoutVars>
      </dgm:prSet>
      <dgm:spPr/>
    </dgm:pt>
    <dgm:pt modelId="{CB81D05E-CBEF-4F4B-B8DC-935DBA35530B}" type="pres">
      <dgm:prSet presAssocID="{76EECE8D-519C-4836-B414-049B933CBFF9}" presName="sibTrans" presStyleCnt="0"/>
      <dgm:spPr/>
    </dgm:pt>
    <dgm:pt modelId="{5961416C-EFF3-4EA0-9CB6-F1BFD9F59806}" type="pres">
      <dgm:prSet presAssocID="{BB604FAB-E456-4912-B01A-A262D0862629}" presName="compNode" presStyleCnt="0"/>
      <dgm:spPr/>
    </dgm:pt>
    <dgm:pt modelId="{AEBE6F33-CE19-49B6-AB60-F1C8542696B2}" type="pres">
      <dgm:prSet presAssocID="{BB604FAB-E456-4912-B01A-A262D08626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ain"/>
        </a:ext>
      </dgm:extLst>
    </dgm:pt>
    <dgm:pt modelId="{2F3E55BC-167D-41CC-8336-2919178FBAA5}" type="pres">
      <dgm:prSet presAssocID="{BB604FAB-E456-4912-B01A-A262D0862629}" presName="spaceRect" presStyleCnt="0"/>
      <dgm:spPr/>
    </dgm:pt>
    <dgm:pt modelId="{4B747D06-6F39-466A-ABF9-C22835269EE4}" type="pres">
      <dgm:prSet presAssocID="{BB604FAB-E456-4912-B01A-A262D0862629}" presName="textRect" presStyleLbl="revTx" presStyleIdx="3" presStyleCnt="4">
        <dgm:presLayoutVars>
          <dgm:chMax val="1"/>
          <dgm:chPref val="1"/>
        </dgm:presLayoutVars>
      </dgm:prSet>
      <dgm:spPr/>
    </dgm:pt>
  </dgm:ptLst>
  <dgm:cxnLst>
    <dgm:cxn modelId="{2AFFDE11-CB2B-4085-A375-3E2811EB83FD}" type="presOf" srcId="{F94DB2D0-2DA6-4CA8-92BC-B0C7111F26B5}" destId="{6B0B95A7-2C72-4987-A7CE-EDCC8325A9FF}" srcOrd="0" destOrd="0" presId="urn:microsoft.com/office/officeart/2018/2/layout/IconLabelList"/>
    <dgm:cxn modelId="{C6C98716-372D-4C02-80CC-09C941A48276}" type="presOf" srcId="{BB604FAB-E456-4912-B01A-A262D0862629}" destId="{4B747D06-6F39-466A-ABF9-C22835269EE4}" srcOrd="0" destOrd="0" presId="urn:microsoft.com/office/officeart/2018/2/layout/IconLabelList"/>
    <dgm:cxn modelId="{D6044833-DF7F-4DE6-875F-12215E635292}" srcId="{F94DB2D0-2DA6-4CA8-92BC-B0C7111F26B5}" destId="{1FF0CDD4-2B60-4FFD-9B50-9BDFE4E617FF}" srcOrd="1" destOrd="0" parTransId="{00238A4E-8574-41DB-A264-41C8619B1A50}" sibTransId="{F8CDE7A3-E225-4C30-9308-29D2A2F68629}"/>
    <dgm:cxn modelId="{1B889C49-9E30-4CE2-8439-EECE823FE836}" srcId="{F94DB2D0-2DA6-4CA8-92BC-B0C7111F26B5}" destId="{BB604FAB-E456-4912-B01A-A262D0862629}" srcOrd="3" destOrd="0" parTransId="{DC4CEE8E-4F26-4FA6-B4F2-0D48BDCD51CF}" sibTransId="{31DA58AD-FA37-4E7E-A060-C47EF3C6C729}"/>
    <dgm:cxn modelId="{2CB3E478-DEB3-4F57-8515-823D465A44E5}" type="presOf" srcId="{23231E48-2197-4C7B-B4DE-C9DCFC02F931}" destId="{A953C46D-F0F7-4BA4-A596-FA5B98C16544}" srcOrd="0" destOrd="0" presId="urn:microsoft.com/office/officeart/2018/2/layout/IconLabelList"/>
    <dgm:cxn modelId="{9C98D28F-8941-4481-9672-EC4089F53449}" type="presOf" srcId="{DB9232B5-4A4C-4E40-BE56-CA502C4981BE}" destId="{7081BABC-8DE7-4EC4-A5B1-C14A021DC7E8}" srcOrd="0" destOrd="0" presId="urn:microsoft.com/office/officeart/2018/2/layout/IconLabelList"/>
    <dgm:cxn modelId="{05487797-E32F-4876-8002-CEDDC31F343A}" type="presOf" srcId="{1FF0CDD4-2B60-4FFD-9B50-9BDFE4E617FF}" destId="{83109F45-0A4D-46D6-AA53-DAAFCB90BC2A}" srcOrd="0" destOrd="0" presId="urn:microsoft.com/office/officeart/2018/2/layout/IconLabelList"/>
    <dgm:cxn modelId="{EC1C2E99-605B-493C-AACF-1EAED286EA51}" srcId="{F94DB2D0-2DA6-4CA8-92BC-B0C7111F26B5}" destId="{DB9232B5-4A4C-4E40-BE56-CA502C4981BE}" srcOrd="0" destOrd="0" parTransId="{0664654D-209D-4AE5-8438-EE0BA1D3B3A8}" sibTransId="{317CC3BF-BD3C-4216-B257-6124E9C79A97}"/>
    <dgm:cxn modelId="{DDEB6AB0-8F3A-4509-8544-193FBB410B3A}" srcId="{F94DB2D0-2DA6-4CA8-92BC-B0C7111F26B5}" destId="{23231E48-2197-4C7B-B4DE-C9DCFC02F931}" srcOrd="2" destOrd="0" parTransId="{A51E33AF-EE5D-4A17-A97D-9A8E48C4FF70}" sibTransId="{76EECE8D-519C-4836-B414-049B933CBFF9}"/>
    <dgm:cxn modelId="{6208B759-DB2B-4BFB-AE9A-A2C2585C25B2}" type="presParOf" srcId="{6B0B95A7-2C72-4987-A7CE-EDCC8325A9FF}" destId="{2F6E6F48-AA61-41E3-805E-CB5FAA438489}" srcOrd="0" destOrd="0" presId="urn:microsoft.com/office/officeart/2018/2/layout/IconLabelList"/>
    <dgm:cxn modelId="{3F236EF9-4CB8-44E9-AC09-E0A959220032}" type="presParOf" srcId="{2F6E6F48-AA61-41E3-805E-CB5FAA438489}" destId="{1978666E-420F-454A-81AE-E3DAB9FCD136}" srcOrd="0" destOrd="0" presId="urn:microsoft.com/office/officeart/2018/2/layout/IconLabelList"/>
    <dgm:cxn modelId="{C71994B2-E908-4F5A-883A-335F1648D6B8}" type="presParOf" srcId="{2F6E6F48-AA61-41E3-805E-CB5FAA438489}" destId="{5BDF9440-0332-445F-856E-FE41ACE6EB7C}" srcOrd="1" destOrd="0" presId="urn:microsoft.com/office/officeart/2018/2/layout/IconLabelList"/>
    <dgm:cxn modelId="{10AF9AE4-793F-470D-94E1-00D7775E5C93}" type="presParOf" srcId="{2F6E6F48-AA61-41E3-805E-CB5FAA438489}" destId="{7081BABC-8DE7-4EC4-A5B1-C14A021DC7E8}" srcOrd="2" destOrd="0" presId="urn:microsoft.com/office/officeart/2018/2/layout/IconLabelList"/>
    <dgm:cxn modelId="{7A1ACFED-B19D-4CCF-AE9D-FFD644F1C9D6}" type="presParOf" srcId="{6B0B95A7-2C72-4987-A7CE-EDCC8325A9FF}" destId="{E0331AAA-F139-45A4-B660-62B54CB5D7C2}" srcOrd="1" destOrd="0" presId="urn:microsoft.com/office/officeart/2018/2/layout/IconLabelList"/>
    <dgm:cxn modelId="{BF466F9C-4F0A-4658-9655-15979DA5551C}" type="presParOf" srcId="{6B0B95A7-2C72-4987-A7CE-EDCC8325A9FF}" destId="{9E725CE0-92C7-4B0B-84DB-73465232E0BC}" srcOrd="2" destOrd="0" presId="urn:microsoft.com/office/officeart/2018/2/layout/IconLabelList"/>
    <dgm:cxn modelId="{1521D564-F24A-46CD-80A6-0B617CDAE271}" type="presParOf" srcId="{9E725CE0-92C7-4B0B-84DB-73465232E0BC}" destId="{71BF8472-041F-4A56-9A03-E19F908C998A}" srcOrd="0" destOrd="0" presId="urn:microsoft.com/office/officeart/2018/2/layout/IconLabelList"/>
    <dgm:cxn modelId="{51206E8F-4769-42C9-885B-0B116B421CFB}" type="presParOf" srcId="{9E725CE0-92C7-4B0B-84DB-73465232E0BC}" destId="{4386C218-3584-45C8-BE44-7BB96D692E50}" srcOrd="1" destOrd="0" presId="urn:microsoft.com/office/officeart/2018/2/layout/IconLabelList"/>
    <dgm:cxn modelId="{ADB37E5A-0416-41E5-B2DC-5E4E5A4B6780}" type="presParOf" srcId="{9E725CE0-92C7-4B0B-84DB-73465232E0BC}" destId="{83109F45-0A4D-46D6-AA53-DAAFCB90BC2A}" srcOrd="2" destOrd="0" presId="urn:microsoft.com/office/officeart/2018/2/layout/IconLabelList"/>
    <dgm:cxn modelId="{64931E17-87EC-469D-94CD-92299E966D34}" type="presParOf" srcId="{6B0B95A7-2C72-4987-A7CE-EDCC8325A9FF}" destId="{D31E1C74-7487-45EA-BA68-CEDC4ACECB0B}" srcOrd="3" destOrd="0" presId="urn:microsoft.com/office/officeart/2018/2/layout/IconLabelList"/>
    <dgm:cxn modelId="{79EC3013-1C4C-4A83-B900-F2FA78BE470D}" type="presParOf" srcId="{6B0B95A7-2C72-4987-A7CE-EDCC8325A9FF}" destId="{EBBF64F9-5D56-47FC-A49C-E7C75170FC65}" srcOrd="4" destOrd="0" presId="urn:microsoft.com/office/officeart/2018/2/layout/IconLabelList"/>
    <dgm:cxn modelId="{67846724-AC36-4B2C-A707-815F35DE826F}" type="presParOf" srcId="{EBBF64F9-5D56-47FC-A49C-E7C75170FC65}" destId="{4DA80043-8F38-4C07-A9BA-0E8ABDE88CDD}" srcOrd="0" destOrd="0" presId="urn:microsoft.com/office/officeart/2018/2/layout/IconLabelList"/>
    <dgm:cxn modelId="{45690370-B2BC-4CF5-A15B-0B2BAC54E502}" type="presParOf" srcId="{EBBF64F9-5D56-47FC-A49C-E7C75170FC65}" destId="{D0A39699-BF27-4557-8AD3-BBA3315E3728}" srcOrd="1" destOrd="0" presId="urn:microsoft.com/office/officeart/2018/2/layout/IconLabelList"/>
    <dgm:cxn modelId="{A4725A77-1818-470C-BA8C-CD8CBD76F002}" type="presParOf" srcId="{EBBF64F9-5D56-47FC-A49C-E7C75170FC65}" destId="{A953C46D-F0F7-4BA4-A596-FA5B98C16544}" srcOrd="2" destOrd="0" presId="urn:microsoft.com/office/officeart/2018/2/layout/IconLabelList"/>
    <dgm:cxn modelId="{AF26C32C-0B30-4C9C-8F0C-779AD3A13ADF}" type="presParOf" srcId="{6B0B95A7-2C72-4987-A7CE-EDCC8325A9FF}" destId="{CB81D05E-CBEF-4F4B-B8DC-935DBA35530B}" srcOrd="5" destOrd="0" presId="urn:microsoft.com/office/officeart/2018/2/layout/IconLabelList"/>
    <dgm:cxn modelId="{03254D05-4652-4437-9A50-732858341BA7}" type="presParOf" srcId="{6B0B95A7-2C72-4987-A7CE-EDCC8325A9FF}" destId="{5961416C-EFF3-4EA0-9CB6-F1BFD9F59806}" srcOrd="6" destOrd="0" presId="urn:microsoft.com/office/officeart/2018/2/layout/IconLabelList"/>
    <dgm:cxn modelId="{ACA0211A-12FE-41C3-BDDF-17106FB2F8F3}" type="presParOf" srcId="{5961416C-EFF3-4EA0-9CB6-F1BFD9F59806}" destId="{AEBE6F33-CE19-49B6-AB60-F1C8542696B2}" srcOrd="0" destOrd="0" presId="urn:microsoft.com/office/officeart/2018/2/layout/IconLabelList"/>
    <dgm:cxn modelId="{E41BD495-3582-44E2-9D77-435A932F50BD}" type="presParOf" srcId="{5961416C-EFF3-4EA0-9CB6-F1BFD9F59806}" destId="{2F3E55BC-167D-41CC-8336-2919178FBAA5}" srcOrd="1" destOrd="0" presId="urn:microsoft.com/office/officeart/2018/2/layout/IconLabelList"/>
    <dgm:cxn modelId="{0193D90D-0789-44A2-BF4F-391E935BD5B5}" type="presParOf" srcId="{5961416C-EFF3-4EA0-9CB6-F1BFD9F59806}" destId="{4B747D06-6F39-466A-ABF9-C22835269EE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CDA499-3E0D-4195-8B68-8C56D8C77D6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1D3B89E-3042-4B25-B1E2-70BF3A2866F3}">
      <dgm:prSet/>
      <dgm:spPr/>
      <dgm:t>
        <a:bodyPr/>
        <a:lstStyle/>
        <a:p>
          <a:pPr>
            <a:lnSpc>
              <a:spcPct val="100000"/>
            </a:lnSpc>
          </a:pPr>
          <a:r>
            <a:rPr lang="en-US" b="1"/>
            <a:t>Root Mean Squared Error (RMSE): </a:t>
          </a:r>
          <a:r>
            <a:rPr lang="en-US"/>
            <a:t>Measures how much the predicted ratings deviate from the actual ratings.</a:t>
          </a:r>
        </a:p>
      </dgm:t>
    </dgm:pt>
    <dgm:pt modelId="{B21BBF15-E32E-4448-A59A-5BE1D1F2DB78}" type="parTrans" cxnId="{C2959AAF-1D84-45B5-9074-DFF0C9167C5A}">
      <dgm:prSet/>
      <dgm:spPr/>
      <dgm:t>
        <a:bodyPr/>
        <a:lstStyle/>
        <a:p>
          <a:endParaRPr lang="en-US"/>
        </a:p>
      </dgm:t>
    </dgm:pt>
    <dgm:pt modelId="{68DD6C1F-E4BC-4C3E-8361-13703DD2535F}" type="sibTrans" cxnId="{C2959AAF-1D84-45B5-9074-DFF0C9167C5A}">
      <dgm:prSet/>
      <dgm:spPr/>
      <dgm:t>
        <a:bodyPr/>
        <a:lstStyle/>
        <a:p>
          <a:endParaRPr lang="en-US"/>
        </a:p>
      </dgm:t>
    </dgm:pt>
    <dgm:pt modelId="{38F18B8B-D38D-49EF-8A3E-26A4ADE894B5}">
      <dgm:prSet/>
      <dgm:spPr/>
      <dgm:t>
        <a:bodyPr/>
        <a:lstStyle/>
        <a:p>
          <a:pPr>
            <a:lnSpc>
              <a:spcPct val="100000"/>
            </a:lnSpc>
          </a:pPr>
          <a:r>
            <a:rPr lang="en-US" b="1"/>
            <a:t>Mean Absolute Error (MAE)</a:t>
          </a:r>
          <a:r>
            <a:rPr lang="en-US"/>
            <a:t>: Measures the average absolute difference between predicted and actual ratings.</a:t>
          </a:r>
        </a:p>
      </dgm:t>
    </dgm:pt>
    <dgm:pt modelId="{38729581-4BFC-44CD-93C8-016E29F10BC2}" type="parTrans" cxnId="{ED8E260F-4646-4832-BBA4-46526F2912E3}">
      <dgm:prSet/>
      <dgm:spPr/>
      <dgm:t>
        <a:bodyPr/>
        <a:lstStyle/>
        <a:p>
          <a:endParaRPr lang="en-US"/>
        </a:p>
      </dgm:t>
    </dgm:pt>
    <dgm:pt modelId="{B4B12D6C-D6C2-48E8-859F-9811994AE644}" type="sibTrans" cxnId="{ED8E260F-4646-4832-BBA4-46526F2912E3}">
      <dgm:prSet/>
      <dgm:spPr/>
      <dgm:t>
        <a:bodyPr/>
        <a:lstStyle/>
        <a:p>
          <a:endParaRPr lang="en-US"/>
        </a:p>
      </dgm:t>
    </dgm:pt>
    <dgm:pt modelId="{F1667EE5-D1C2-43EE-BFF7-DCD0D166B949}" type="pres">
      <dgm:prSet presAssocID="{9DCDA499-3E0D-4195-8B68-8C56D8C77D6E}" presName="root" presStyleCnt="0">
        <dgm:presLayoutVars>
          <dgm:dir/>
          <dgm:resizeHandles val="exact"/>
        </dgm:presLayoutVars>
      </dgm:prSet>
      <dgm:spPr/>
    </dgm:pt>
    <dgm:pt modelId="{65BF30AB-E296-4158-9553-F3F94C81E98C}" type="pres">
      <dgm:prSet presAssocID="{91D3B89E-3042-4B25-B1E2-70BF3A2866F3}" presName="compNode" presStyleCnt="0"/>
      <dgm:spPr/>
    </dgm:pt>
    <dgm:pt modelId="{C3D18CD6-5360-4B64-8BBD-F5AA018135F3}" type="pres">
      <dgm:prSet presAssocID="{91D3B89E-3042-4B25-B1E2-70BF3A2866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ce"/>
        </a:ext>
      </dgm:extLst>
    </dgm:pt>
    <dgm:pt modelId="{3861AA6F-F5D8-4C11-9EE0-F9100E6A0436}" type="pres">
      <dgm:prSet presAssocID="{91D3B89E-3042-4B25-B1E2-70BF3A2866F3}" presName="spaceRect" presStyleCnt="0"/>
      <dgm:spPr/>
    </dgm:pt>
    <dgm:pt modelId="{68C334FE-34F7-4893-99EB-3D138CDBC18E}" type="pres">
      <dgm:prSet presAssocID="{91D3B89E-3042-4B25-B1E2-70BF3A2866F3}" presName="textRect" presStyleLbl="revTx" presStyleIdx="0" presStyleCnt="2">
        <dgm:presLayoutVars>
          <dgm:chMax val="1"/>
          <dgm:chPref val="1"/>
        </dgm:presLayoutVars>
      </dgm:prSet>
      <dgm:spPr/>
    </dgm:pt>
    <dgm:pt modelId="{1FF28C63-A16B-4983-9D22-F3AAB558A46B}" type="pres">
      <dgm:prSet presAssocID="{68DD6C1F-E4BC-4C3E-8361-13703DD2535F}" presName="sibTrans" presStyleCnt="0"/>
      <dgm:spPr/>
    </dgm:pt>
    <dgm:pt modelId="{F235F1AE-CBAC-4BC9-BCEC-68623F735D3B}" type="pres">
      <dgm:prSet presAssocID="{38F18B8B-D38D-49EF-8A3E-26A4ADE894B5}" presName="compNode" presStyleCnt="0"/>
      <dgm:spPr/>
    </dgm:pt>
    <dgm:pt modelId="{70137442-D9A4-46C8-85AD-EB3F9287BE54}" type="pres">
      <dgm:prSet presAssocID="{38F18B8B-D38D-49EF-8A3E-26A4ADE894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285046BF-BD75-49B6-B329-010D77FF5B5F}" type="pres">
      <dgm:prSet presAssocID="{38F18B8B-D38D-49EF-8A3E-26A4ADE894B5}" presName="spaceRect" presStyleCnt="0"/>
      <dgm:spPr/>
    </dgm:pt>
    <dgm:pt modelId="{E70C87DE-350A-4721-B853-FE9AA4C70B56}" type="pres">
      <dgm:prSet presAssocID="{38F18B8B-D38D-49EF-8A3E-26A4ADE894B5}" presName="textRect" presStyleLbl="revTx" presStyleIdx="1" presStyleCnt="2">
        <dgm:presLayoutVars>
          <dgm:chMax val="1"/>
          <dgm:chPref val="1"/>
        </dgm:presLayoutVars>
      </dgm:prSet>
      <dgm:spPr/>
    </dgm:pt>
  </dgm:ptLst>
  <dgm:cxnLst>
    <dgm:cxn modelId="{ED8E260F-4646-4832-BBA4-46526F2912E3}" srcId="{9DCDA499-3E0D-4195-8B68-8C56D8C77D6E}" destId="{38F18B8B-D38D-49EF-8A3E-26A4ADE894B5}" srcOrd="1" destOrd="0" parTransId="{38729581-4BFC-44CD-93C8-016E29F10BC2}" sibTransId="{B4B12D6C-D6C2-48E8-859F-9811994AE644}"/>
    <dgm:cxn modelId="{52579D1C-D8D7-443D-A4AF-5DEE48C00991}" type="presOf" srcId="{91D3B89E-3042-4B25-B1E2-70BF3A2866F3}" destId="{68C334FE-34F7-4893-99EB-3D138CDBC18E}" srcOrd="0" destOrd="0" presId="urn:microsoft.com/office/officeart/2018/2/layout/IconLabelList"/>
    <dgm:cxn modelId="{1A6EC06D-9711-45D4-909A-C5D65ACF3A59}" type="presOf" srcId="{9DCDA499-3E0D-4195-8B68-8C56D8C77D6E}" destId="{F1667EE5-D1C2-43EE-BFF7-DCD0D166B949}" srcOrd="0" destOrd="0" presId="urn:microsoft.com/office/officeart/2018/2/layout/IconLabelList"/>
    <dgm:cxn modelId="{91E6FAA7-BE3B-42CD-8186-FF3E95647961}" type="presOf" srcId="{38F18B8B-D38D-49EF-8A3E-26A4ADE894B5}" destId="{E70C87DE-350A-4721-B853-FE9AA4C70B56}" srcOrd="0" destOrd="0" presId="urn:microsoft.com/office/officeart/2018/2/layout/IconLabelList"/>
    <dgm:cxn modelId="{C2959AAF-1D84-45B5-9074-DFF0C9167C5A}" srcId="{9DCDA499-3E0D-4195-8B68-8C56D8C77D6E}" destId="{91D3B89E-3042-4B25-B1E2-70BF3A2866F3}" srcOrd="0" destOrd="0" parTransId="{B21BBF15-E32E-4448-A59A-5BE1D1F2DB78}" sibTransId="{68DD6C1F-E4BC-4C3E-8361-13703DD2535F}"/>
    <dgm:cxn modelId="{15ED0A77-6CDC-4EE3-A381-5731E69880FA}" type="presParOf" srcId="{F1667EE5-D1C2-43EE-BFF7-DCD0D166B949}" destId="{65BF30AB-E296-4158-9553-F3F94C81E98C}" srcOrd="0" destOrd="0" presId="urn:microsoft.com/office/officeart/2018/2/layout/IconLabelList"/>
    <dgm:cxn modelId="{C2540EFB-BA22-4A7E-BE0F-FC5BF9F745F2}" type="presParOf" srcId="{65BF30AB-E296-4158-9553-F3F94C81E98C}" destId="{C3D18CD6-5360-4B64-8BBD-F5AA018135F3}" srcOrd="0" destOrd="0" presId="urn:microsoft.com/office/officeart/2018/2/layout/IconLabelList"/>
    <dgm:cxn modelId="{C8CD63B7-6616-4CF1-A4C7-F5894C779ACB}" type="presParOf" srcId="{65BF30AB-E296-4158-9553-F3F94C81E98C}" destId="{3861AA6F-F5D8-4C11-9EE0-F9100E6A0436}" srcOrd="1" destOrd="0" presId="urn:microsoft.com/office/officeart/2018/2/layout/IconLabelList"/>
    <dgm:cxn modelId="{04E20B04-52EF-4B22-9F51-2A4CA2609AFB}" type="presParOf" srcId="{65BF30AB-E296-4158-9553-F3F94C81E98C}" destId="{68C334FE-34F7-4893-99EB-3D138CDBC18E}" srcOrd="2" destOrd="0" presId="urn:microsoft.com/office/officeart/2018/2/layout/IconLabelList"/>
    <dgm:cxn modelId="{DEB3C80D-558B-4F75-AF2F-B542EE9DF2E1}" type="presParOf" srcId="{F1667EE5-D1C2-43EE-BFF7-DCD0D166B949}" destId="{1FF28C63-A16B-4983-9D22-F3AAB558A46B}" srcOrd="1" destOrd="0" presId="urn:microsoft.com/office/officeart/2018/2/layout/IconLabelList"/>
    <dgm:cxn modelId="{782F2583-60DF-4D97-B4B8-DADE15DE812D}" type="presParOf" srcId="{F1667EE5-D1C2-43EE-BFF7-DCD0D166B949}" destId="{F235F1AE-CBAC-4BC9-BCEC-68623F735D3B}" srcOrd="2" destOrd="0" presId="urn:microsoft.com/office/officeart/2018/2/layout/IconLabelList"/>
    <dgm:cxn modelId="{F665311A-FE8F-47D5-AFC9-92D06B062E3F}" type="presParOf" srcId="{F235F1AE-CBAC-4BC9-BCEC-68623F735D3B}" destId="{70137442-D9A4-46C8-85AD-EB3F9287BE54}" srcOrd="0" destOrd="0" presId="urn:microsoft.com/office/officeart/2018/2/layout/IconLabelList"/>
    <dgm:cxn modelId="{83121C1A-1B2D-43F5-8487-CAA96C60E203}" type="presParOf" srcId="{F235F1AE-CBAC-4BC9-BCEC-68623F735D3B}" destId="{285046BF-BD75-49B6-B329-010D77FF5B5F}" srcOrd="1" destOrd="0" presId="urn:microsoft.com/office/officeart/2018/2/layout/IconLabelList"/>
    <dgm:cxn modelId="{032E9DC1-D20C-4225-A48E-04ED7A7BA182}" type="presParOf" srcId="{F235F1AE-CBAC-4BC9-BCEC-68623F735D3B}" destId="{E70C87DE-350A-4721-B853-FE9AA4C70B5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68D5A-E827-45B0-AFCE-DC132F9A13EB}">
      <dsp:nvSpPr>
        <dsp:cNvPr id="0" name=""/>
        <dsp:cNvSpPr/>
      </dsp:nvSpPr>
      <dsp:spPr>
        <a:xfrm>
          <a:off x="0" y="3233"/>
          <a:ext cx="6964325" cy="1466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B2A61-A488-4751-B739-E4090A4A09E7}">
      <dsp:nvSpPr>
        <dsp:cNvPr id="0" name=""/>
        <dsp:cNvSpPr/>
      </dsp:nvSpPr>
      <dsp:spPr>
        <a:xfrm>
          <a:off x="443583" y="333172"/>
          <a:ext cx="807304" cy="80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42706-3EDD-4F42-92E8-1D8464FCFB64}">
      <dsp:nvSpPr>
        <dsp:cNvPr id="0" name=""/>
        <dsp:cNvSpPr/>
      </dsp:nvSpPr>
      <dsp:spPr>
        <a:xfrm>
          <a:off x="1694472" y="3233"/>
          <a:ext cx="5243757" cy="1512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43" tIns="160043" rIns="160043" bIns="160043"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mbria" panose="02040503050406030204" pitchFamily="18" charset="0"/>
              <a:ea typeface="Cambria" panose="02040503050406030204" pitchFamily="18" charset="0"/>
            </a:rPr>
            <a:t>Scalable Solution: </a:t>
          </a:r>
          <a:r>
            <a:rPr lang="en-US" sz="1800" kern="1200" dirty="0">
              <a:latin typeface="Cambria" panose="02040503050406030204" pitchFamily="18" charset="0"/>
              <a:ea typeface="Cambria" panose="02040503050406030204" pitchFamily="18" charset="0"/>
            </a:rPr>
            <a:t>Implementing a highly efficient recommendation system can provide personalized experiences for millions of users, leading to higher engagement and potential revenue growth.</a:t>
          </a:r>
        </a:p>
      </dsp:txBody>
      <dsp:txXfrm>
        <a:off x="1694472" y="3233"/>
        <a:ext cx="5243757" cy="1512217"/>
      </dsp:txXfrm>
    </dsp:sp>
    <dsp:sp modelId="{8F8F09DD-8A80-47F7-B6E7-9553D35B10D3}">
      <dsp:nvSpPr>
        <dsp:cNvPr id="0" name=""/>
        <dsp:cNvSpPr/>
      </dsp:nvSpPr>
      <dsp:spPr>
        <a:xfrm>
          <a:off x="0" y="1893506"/>
          <a:ext cx="6964325" cy="1466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F4197-97B3-431B-BA3E-C665E179F9ED}">
      <dsp:nvSpPr>
        <dsp:cNvPr id="0" name=""/>
        <dsp:cNvSpPr/>
      </dsp:nvSpPr>
      <dsp:spPr>
        <a:xfrm>
          <a:off x="443583" y="2223444"/>
          <a:ext cx="807304" cy="80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176BE8-CC0A-4EC0-8A28-0B8A0B088681}">
      <dsp:nvSpPr>
        <dsp:cNvPr id="0" name=""/>
        <dsp:cNvSpPr/>
      </dsp:nvSpPr>
      <dsp:spPr>
        <a:xfrm>
          <a:off x="1694472" y="1893506"/>
          <a:ext cx="5243757" cy="1512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43" tIns="160043" rIns="160043" bIns="160043" numCol="1" spcCol="1270" anchor="ctr" anchorCtr="0">
          <a:noAutofit/>
        </a:bodyPr>
        <a:lstStyle/>
        <a:p>
          <a:pPr marL="0" lvl="0" indent="0" algn="l" defTabSz="711200">
            <a:lnSpc>
              <a:spcPct val="90000"/>
            </a:lnSpc>
            <a:spcBef>
              <a:spcPct val="0"/>
            </a:spcBef>
            <a:spcAft>
              <a:spcPct val="35000"/>
            </a:spcAft>
            <a:buNone/>
          </a:pPr>
          <a:r>
            <a:rPr lang="en-US" sz="1800" b="1"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Research Contribution: </a:t>
          </a:r>
          <a:r>
            <a:rPr lang="en-US" sz="1800"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By comparing multiple algorithms, the project can contribute to the literature, demonstrating which methods work best for movie recommendation scenarios.</a:t>
          </a:r>
        </a:p>
      </dsp:txBody>
      <dsp:txXfrm>
        <a:off x="1694472" y="1893506"/>
        <a:ext cx="5243757" cy="1512217"/>
      </dsp:txXfrm>
    </dsp:sp>
    <dsp:sp modelId="{FD46A444-C37C-456C-A68A-A6752D61B686}">
      <dsp:nvSpPr>
        <dsp:cNvPr id="0" name=""/>
        <dsp:cNvSpPr/>
      </dsp:nvSpPr>
      <dsp:spPr>
        <a:xfrm>
          <a:off x="0" y="3783778"/>
          <a:ext cx="6964325" cy="14663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8C348-A7FA-49E0-9DD6-5FA467D0F44E}">
      <dsp:nvSpPr>
        <dsp:cNvPr id="0" name=""/>
        <dsp:cNvSpPr/>
      </dsp:nvSpPr>
      <dsp:spPr>
        <a:xfrm>
          <a:off x="443583" y="4113716"/>
          <a:ext cx="807304" cy="8065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906BB-3DBE-471A-AFC3-95118FE67C65}">
      <dsp:nvSpPr>
        <dsp:cNvPr id="0" name=""/>
        <dsp:cNvSpPr/>
      </dsp:nvSpPr>
      <dsp:spPr>
        <a:xfrm>
          <a:off x="1694472" y="3783778"/>
          <a:ext cx="5243757" cy="1512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43" tIns="160043" rIns="160043" bIns="160043" numCol="1" spcCol="1270" anchor="ctr" anchorCtr="0">
          <a:noAutofit/>
        </a:bodyPr>
        <a:lstStyle/>
        <a:p>
          <a:pPr marL="0" lvl="0" indent="0" algn="l" defTabSz="711200">
            <a:lnSpc>
              <a:spcPct val="90000"/>
            </a:lnSpc>
            <a:spcBef>
              <a:spcPct val="0"/>
            </a:spcBef>
            <a:spcAft>
              <a:spcPct val="35000"/>
            </a:spcAft>
            <a:buNone/>
          </a:pPr>
          <a:r>
            <a:rPr lang="en-US" sz="1800" b="1"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User Engagement: </a:t>
          </a:r>
          <a:r>
            <a:rPr lang="en-US" sz="1800" kern="1200" dirty="0">
              <a:solidFill>
                <a:prstClr val="white">
                  <a:hueOff val="0"/>
                  <a:satOff val="0"/>
                  <a:lumOff val="0"/>
                  <a:alphaOff val="0"/>
                </a:prstClr>
              </a:solidFill>
              <a:latin typeface="Cambria" panose="02040503050406030204" pitchFamily="18" charset="0"/>
              <a:ea typeface="Cambria" panose="02040503050406030204" pitchFamily="18" charset="0"/>
              <a:cs typeface="+mn-cs"/>
            </a:rPr>
            <a:t>Enhanced user satisfaction through accurate recommendations could lead to increased platform usage and reduced churn.</a:t>
          </a:r>
        </a:p>
      </dsp:txBody>
      <dsp:txXfrm>
        <a:off x="1694472" y="3783778"/>
        <a:ext cx="5243757" cy="1512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992215" y="1843836"/>
          <a:ext cx="518613" cy="1498458"/>
        </a:xfrm>
        <a:prstGeom prst="round2Same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1" kern="1200" dirty="0">
              <a:effectLst/>
            </a:rPr>
            <a:t>Week 1-2: Data Exploration &amp; Literature Review</a:t>
          </a:r>
          <a:endParaRPr lang="en-US" sz="1000" b="1" kern="1200" dirty="0">
            <a:latin typeface="+mj-lt"/>
          </a:endParaRPr>
        </a:p>
      </dsp:txBody>
      <dsp:txXfrm rot="5400000">
        <a:off x="527610" y="2359076"/>
        <a:ext cx="1473141" cy="467979"/>
      </dsp:txXfrm>
    </dsp:sp>
    <dsp:sp modelId="{45A02F84-C6CB-43F5-AEE4-3EA66C2BD25F}">
      <dsp:nvSpPr>
        <dsp:cNvPr id="0" name=""/>
        <dsp:cNvSpPr/>
      </dsp:nvSpPr>
      <dsp:spPr>
        <a:xfrm>
          <a:off x="0" y="0"/>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just" defTabSz="488950">
            <a:lnSpc>
              <a:spcPct val="90000"/>
            </a:lnSpc>
            <a:spcBef>
              <a:spcPct val="0"/>
            </a:spcBef>
            <a:spcAft>
              <a:spcPct val="35000"/>
            </a:spcAft>
            <a:buNone/>
          </a:pPr>
          <a:r>
            <a:rPr lang="en-US" sz="1100" kern="1200"/>
            <a:t>Download the dataset and perform Exploratory Data Analysis (EDA).</a:t>
          </a:r>
          <a:endParaRPr lang="en-US" sz="1100" kern="1200" dirty="0"/>
        </a:p>
        <a:p>
          <a:pPr marL="0" lvl="0" indent="0" algn="just" defTabSz="488950">
            <a:lnSpc>
              <a:spcPct val="90000"/>
            </a:lnSpc>
            <a:spcBef>
              <a:spcPct val="0"/>
            </a:spcBef>
            <a:spcAft>
              <a:spcPct val="35000"/>
            </a:spcAft>
            <a:buNone/>
          </a:pPr>
          <a:r>
            <a:rPr lang="en-US" sz="1100" kern="1200" dirty="0"/>
            <a:t>Handle missing values, normalize the data, and prepare it for modeling.</a:t>
          </a:r>
        </a:p>
        <a:p>
          <a:pPr marL="0" lvl="0" indent="0" algn="just" defTabSz="488950">
            <a:lnSpc>
              <a:spcPct val="90000"/>
            </a:lnSpc>
            <a:spcBef>
              <a:spcPct val="0"/>
            </a:spcBef>
            <a:spcAft>
              <a:spcPct val="35000"/>
            </a:spcAft>
            <a:buNone/>
          </a:pPr>
          <a:r>
            <a:rPr lang="en-US" sz="1100" kern="1200" dirty="0"/>
            <a:t>Review research papers on recommendation systems and include key literature in your paper.</a:t>
          </a:r>
        </a:p>
      </dsp:txBody>
      <dsp:txXfrm>
        <a:off x="0" y="0"/>
        <a:ext cx="2497431" cy="1815146"/>
      </dsp:txXfrm>
    </dsp:sp>
    <dsp:sp modelId="{6BA46904-CB7C-4538-BD49-D3891EF19552}">
      <dsp:nvSpPr>
        <dsp:cNvPr id="0" name=""/>
        <dsp:cNvSpPr/>
      </dsp:nvSpPr>
      <dsp:spPr>
        <a:xfrm>
          <a:off x="1251521" y="1918868"/>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183662" y="1815146"/>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539615E2-3277-4D8E-8484-FF5088C8BF01}">
      <dsp:nvSpPr>
        <dsp:cNvPr id="0" name=""/>
        <dsp:cNvSpPr/>
      </dsp:nvSpPr>
      <dsp:spPr>
        <a:xfrm>
          <a:off x="2000750" y="2333759"/>
          <a:ext cx="1498458" cy="5186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1">
          <a:noAutofit/>
        </a:bodyPr>
        <a:lstStyle/>
        <a:p>
          <a:pPr marL="0" lvl="0" indent="0" algn="ctr" defTabSz="466725">
            <a:lnSpc>
              <a:spcPct val="90000"/>
            </a:lnSpc>
            <a:spcBef>
              <a:spcPct val="0"/>
            </a:spcBef>
            <a:spcAft>
              <a:spcPct val="35000"/>
            </a:spcAft>
            <a:buNone/>
          </a:pPr>
          <a:r>
            <a:rPr lang="en-US" sz="1050" b="1" kern="1200" dirty="0"/>
            <a:t>Week 3-4: Content-Based Filtering Implementation</a:t>
          </a:r>
          <a:endParaRPr lang="en-US" sz="1050" kern="1200" dirty="0">
            <a:latin typeface="+mj-lt"/>
          </a:endParaRPr>
        </a:p>
      </dsp:txBody>
      <dsp:txXfrm>
        <a:off x="2000750" y="2333759"/>
        <a:ext cx="1498458" cy="518613"/>
      </dsp:txXfrm>
    </dsp:sp>
    <dsp:sp modelId="{FEBD3C2A-A340-470A-A475-AE614EA07678}">
      <dsp:nvSpPr>
        <dsp:cNvPr id="0" name=""/>
        <dsp:cNvSpPr/>
      </dsp:nvSpPr>
      <dsp:spPr>
        <a:xfrm>
          <a:off x="1501264" y="3370985"/>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just" defTabSz="488950">
            <a:lnSpc>
              <a:spcPct val="90000"/>
            </a:lnSpc>
            <a:spcBef>
              <a:spcPct val="0"/>
            </a:spcBef>
            <a:spcAft>
              <a:spcPct val="35000"/>
            </a:spcAft>
            <a:buNone/>
          </a:pPr>
          <a:r>
            <a:rPr lang="en-US" sz="1100" kern="1200" dirty="0"/>
            <a:t>Implement Content-Based Filtering using techniques like TF-IDF and Cosine Similarity based on movie metadata (genres, tags, etc.).</a:t>
          </a:r>
        </a:p>
        <a:p>
          <a:pPr marL="0" lvl="0" indent="0" algn="just" defTabSz="488950">
            <a:lnSpc>
              <a:spcPct val="90000"/>
            </a:lnSpc>
            <a:spcBef>
              <a:spcPct val="0"/>
            </a:spcBef>
            <a:spcAft>
              <a:spcPct val="35000"/>
            </a:spcAft>
            <a:buFont typeface="+mj-lt"/>
            <a:buNone/>
          </a:pPr>
          <a:r>
            <a:rPr lang="en-US" sz="1100" kern="1200" dirty="0"/>
            <a:t>Evaluate performance based on user preferences and metrics like Precision, Recall, and F1-Score.</a:t>
          </a:r>
        </a:p>
        <a:p>
          <a:pPr marL="0" lvl="0" indent="0" algn="just" defTabSz="488950">
            <a:lnSpc>
              <a:spcPct val="90000"/>
            </a:lnSpc>
            <a:spcBef>
              <a:spcPct val="0"/>
            </a:spcBef>
            <a:spcAft>
              <a:spcPct val="35000"/>
            </a:spcAft>
            <a:buNone/>
          </a:pPr>
          <a:r>
            <a:rPr lang="en-US" sz="1100" kern="1200" dirty="0"/>
            <a:t>Document findings in the paper, focusing on the strengths and limitations of content-based approaches.</a:t>
          </a:r>
        </a:p>
      </dsp:txBody>
      <dsp:txXfrm>
        <a:off x="1501264" y="3370985"/>
        <a:ext cx="2497431" cy="1815146"/>
      </dsp:txXfrm>
    </dsp:sp>
    <dsp:sp modelId="{080474C8-0FEA-4FD1-97F1-0978CFB4A37F}">
      <dsp:nvSpPr>
        <dsp:cNvPr id="0" name=""/>
        <dsp:cNvSpPr/>
      </dsp:nvSpPr>
      <dsp:spPr>
        <a:xfrm>
          <a:off x="2749980" y="2852372"/>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698118" y="3267263"/>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9D82041D-873A-4600-A9C7-C0A0ADFB138B}">
      <dsp:nvSpPr>
        <dsp:cNvPr id="0" name=""/>
        <dsp:cNvSpPr/>
      </dsp:nvSpPr>
      <dsp:spPr>
        <a:xfrm>
          <a:off x="3499209" y="2333759"/>
          <a:ext cx="1498458" cy="5186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1">
          <a:noAutofit/>
        </a:bodyPr>
        <a:lstStyle/>
        <a:p>
          <a:pPr marL="0" lvl="0" indent="0" algn="ctr" defTabSz="466725">
            <a:lnSpc>
              <a:spcPct val="90000"/>
            </a:lnSpc>
            <a:spcBef>
              <a:spcPct val="0"/>
            </a:spcBef>
            <a:spcAft>
              <a:spcPct val="35000"/>
            </a:spcAft>
            <a:buNone/>
          </a:pPr>
          <a:r>
            <a:rPr lang="en-US" sz="1050" b="1" kern="1200" dirty="0"/>
            <a:t>Week 5-6: Collaborative Filtering Implementation</a:t>
          </a:r>
          <a:endParaRPr lang="en-US" sz="1050" kern="1200" dirty="0">
            <a:latin typeface="+mj-lt"/>
          </a:endParaRPr>
        </a:p>
      </dsp:txBody>
      <dsp:txXfrm>
        <a:off x="3499209" y="2333759"/>
        <a:ext cx="1498458" cy="518613"/>
      </dsp:txXfrm>
    </dsp:sp>
    <dsp:sp modelId="{80CDBBF8-C6B4-4166-87C1-DC9120CC7586}">
      <dsp:nvSpPr>
        <dsp:cNvPr id="0" name=""/>
        <dsp:cNvSpPr/>
      </dsp:nvSpPr>
      <dsp:spPr>
        <a:xfrm>
          <a:off x="2999723" y="0"/>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just" defTabSz="488950">
            <a:lnSpc>
              <a:spcPct val="90000"/>
            </a:lnSpc>
            <a:spcBef>
              <a:spcPct val="0"/>
            </a:spcBef>
            <a:spcAft>
              <a:spcPct val="35000"/>
            </a:spcAft>
            <a:buFont typeface="Wingdings" panose="05000000000000000000" pitchFamily="2" charset="2"/>
            <a:buNone/>
          </a:pPr>
          <a:r>
            <a:rPr lang="en-US" sz="1100" kern="1200" dirty="0"/>
            <a:t>Implement User-Based and Item-Based Collaborative Filtering using KNN and Matrix Factorization (SVD).</a:t>
          </a:r>
        </a:p>
        <a:p>
          <a:pPr marL="0" lvl="0" indent="0" algn="just" defTabSz="488950">
            <a:lnSpc>
              <a:spcPct val="90000"/>
            </a:lnSpc>
            <a:spcBef>
              <a:spcPct val="0"/>
            </a:spcBef>
            <a:spcAft>
              <a:spcPct val="35000"/>
            </a:spcAft>
            <a:buFont typeface="Wingdings" panose="05000000000000000000" pitchFamily="2" charset="2"/>
            <a:buNone/>
          </a:pPr>
          <a:r>
            <a:rPr lang="en-US" sz="1100" kern="1200" dirty="0"/>
            <a:t>Focus on algorithms available in Surprise or custom implementations.</a:t>
          </a:r>
        </a:p>
        <a:p>
          <a:pPr marL="0" lvl="0" indent="0" algn="just" defTabSz="488950">
            <a:lnSpc>
              <a:spcPct val="90000"/>
            </a:lnSpc>
            <a:spcBef>
              <a:spcPct val="0"/>
            </a:spcBef>
            <a:spcAft>
              <a:spcPct val="35000"/>
            </a:spcAft>
            <a:buFont typeface="Wingdings" panose="05000000000000000000" pitchFamily="2" charset="2"/>
            <a:buNone/>
          </a:pPr>
          <a:r>
            <a:rPr lang="en-US" sz="1100" kern="1200" dirty="0"/>
            <a:t>Compare results using evaluation metrics like RMSE, MAE.</a:t>
          </a:r>
        </a:p>
        <a:p>
          <a:pPr marL="0" lvl="0" indent="0" algn="just" defTabSz="488950">
            <a:lnSpc>
              <a:spcPct val="90000"/>
            </a:lnSpc>
            <a:spcBef>
              <a:spcPct val="0"/>
            </a:spcBef>
            <a:spcAft>
              <a:spcPct val="35000"/>
            </a:spcAft>
            <a:buFont typeface="Wingdings" panose="05000000000000000000" pitchFamily="2" charset="2"/>
            <a:buNone/>
          </a:pPr>
          <a:r>
            <a:rPr lang="en-US" sz="1100" kern="1200" dirty="0"/>
            <a:t>Document findings for both techniques in the research paper.</a:t>
          </a:r>
        </a:p>
      </dsp:txBody>
      <dsp:txXfrm>
        <a:off x="2999723" y="0"/>
        <a:ext cx="2497431" cy="1815146"/>
      </dsp:txXfrm>
    </dsp:sp>
    <dsp:sp modelId="{89759DE5-9F8A-470E-A6D8-F13BB4DEE93D}">
      <dsp:nvSpPr>
        <dsp:cNvPr id="0" name=""/>
        <dsp:cNvSpPr/>
      </dsp:nvSpPr>
      <dsp:spPr>
        <a:xfrm>
          <a:off x="4248438" y="1918868"/>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206673" y="1815146"/>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06B5EC7E-AEFD-4E1F-8C09-DC7997D6DAFA}">
      <dsp:nvSpPr>
        <dsp:cNvPr id="0" name=""/>
        <dsp:cNvSpPr/>
      </dsp:nvSpPr>
      <dsp:spPr>
        <a:xfrm>
          <a:off x="4997668" y="2333759"/>
          <a:ext cx="1498458" cy="5186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1">
          <a:noAutofit/>
        </a:bodyPr>
        <a:lstStyle/>
        <a:p>
          <a:pPr marL="0" lvl="0" indent="0" algn="ctr" defTabSz="400050">
            <a:lnSpc>
              <a:spcPct val="90000"/>
            </a:lnSpc>
            <a:spcBef>
              <a:spcPct val="0"/>
            </a:spcBef>
            <a:spcAft>
              <a:spcPct val="35000"/>
            </a:spcAft>
            <a:buNone/>
          </a:pPr>
          <a:r>
            <a:rPr lang="en-US" sz="900" b="1" kern="1200" dirty="0"/>
            <a:t>Week 7-8: Advanced Techniques (Neural Collaborative Filtering / Hybrid Models)</a:t>
          </a:r>
          <a:endParaRPr lang="en-US" sz="900" kern="1200" dirty="0">
            <a:latin typeface="+mj-lt"/>
          </a:endParaRPr>
        </a:p>
      </dsp:txBody>
      <dsp:txXfrm>
        <a:off x="4997668" y="2333759"/>
        <a:ext cx="1498458" cy="518613"/>
      </dsp:txXfrm>
    </dsp:sp>
    <dsp:sp modelId="{B47933BC-CE49-4CE9-9F03-A4E5D65C86ED}">
      <dsp:nvSpPr>
        <dsp:cNvPr id="0" name=""/>
        <dsp:cNvSpPr/>
      </dsp:nvSpPr>
      <dsp:spPr>
        <a:xfrm>
          <a:off x="4498181" y="3370985"/>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just" defTabSz="488950">
            <a:lnSpc>
              <a:spcPct val="90000"/>
            </a:lnSpc>
            <a:spcBef>
              <a:spcPct val="0"/>
            </a:spcBef>
            <a:spcAft>
              <a:spcPct val="35000"/>
            </a:spcAft>
            <a:buNone/>
          </a:pPr>
          <a:r>
            <a:rPr lang="en-US" sz="1100" kern="1200" dirty="0"/>
            <a:t>Implement Neural Collaborative Filtering using deep learning frameworks (optional but beneficial for comparison).</a:t>
          </a:r>
        </a:p>
        <a:p>
          <a:pPr marL="0" lvl="0" indent="0" algn="just" defTabSz="488950">
            <a:lnSpc>
              <a:spcPct val="90000"/>
            </a:lnSpc>
            <a:spcBef>
              <a:spcPct val="0"/>
            </a:spcBef>
            <a:spcAft>
              <a:spcPct val="35000"/>
            </a:spcAft>
            <a:buNone/>
          </a:pPr>
          <a:r>
            <a:rPr lang="en-US" sz="1100" kern="1200" dirty="0"/>
            <a:t>Experiment with Hybrid Approaches, combining both content-based and collaborative filtering techniques.</a:t>
          </a:r>
        </a:p>
        <a:p>
          <a:pPr marL="0" lvl="0" indent="0" algn="just" defTabSz="488950">
            <a:lnSpc>
              <a:spcPct val="90000"/>
            </a:lnSpc>
            <a:spcBef>
              <a:spcPct val="0"/>
            </a:spcBef>
            <a:spcAft>
              <a:spcPct val="35000"/>
            </a:spcAft>
            <a:buNone/>
          </a:pPr>
          <a:r>
            <a:rPr lang="en-US" sz="1100" kern="1200"/>
            <a:t>Measure performance and scalability across all approaches.</a:t>
          </a:r>
        </a:p>
        <a:p>
          <a:pPr marL="0" lvl="0" indent="0" algn="just" defTabSz="488950">
            <a:lnSpc>
              <a:spcPct val="90000"/>
            </a:lnSpc>
            <a:spcBef>
              <a:spcPct val="0"/>
            </a:spcBef>
            <a:spcAft>
              <a:spcPct val="35000"/>
            </a:spcAft>
            <a:buNone/>
          </a:pPr>
          <a:r>
            <a:rPr lang="en-US" sz="1100" kern="1200" dirty="0"/>
            <a:t>Begin writing the methodology section of the research paper.</a:t>
          </a:r>
        </a:p>
      </dsp:txBody>
      <dsp:txXfrm>
        <a:off x="4498181" y="3370985"/>
        <a:ext cx="2497431" cy="1815146"/>
      </dsp:txXfrm>
    </dsp:sp>
    <dsp:sp modelId="{EF153500-9711-4965-BDC2-76771FF1E737}">
      <dsp:nvSpPr>
        <dsp:cNvPr id="0" name=""/>
        <dsp:cNvSpPr/>
      </dsp:nvSpPr>
      <dsp:spPr>
        <a:xfrm>
          <a:off x="5746897" y="2852372"/>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E751EC-FF7D-4B64-84CC-F530E302CEDD}">
      <dsp:nvSpPr>
        <dsp:cNvPr id="0" name=""/>
        <dsp:cNvSpPr/>
      </dsp:nvSpPr>
      <dsp:spPr>
        <a:xfrm>
          <a:off x="5695036" y="3267263"/>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8AF8B16A-78F6-464A-BCB4-15EF2BE8DFBE}">
      <dsp:nvSpPr>
        <dsp:cNvPr id="0" name=""/>
        <dsp:cNvSpPr/>
      </dsp:nvSpPr>
      <dsp:spPr>
        <a:xfrm>
          <a:off x="6496126" y="2333759"/>
          <a:ext cx="1498458" cy="5186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Week 9: Comparison of Algorithms</a:t>
          </a:r>
          <a:endParaRPr lang="en-US" sz="1100" kern="1200" dirty="0">
            <a:latin typeface="+mj-lt"/>
          </a:endParaRPr>
        </a:p>
      </dsp:txBody>
      <dsp:txXfrm>
        <a:off x="6496126" y="2333759"/>
        <a:ext cx="1498458" cy="518613"/>
      </dsp:txXfrm>
    </dsp:sp>
    <dsp:sp modelId="{406E58DB-FBCA-4F86-BF34-3F1FBCE022DC}">
      <dsp:nvSpPr>
        <dsp:cNvPr id="0" name=""/>
        <dsp:cNvSpPr/>
      </dsp:nvSpPr>
      <dsp:spPr>
        <a:xfrm>
          <a:off x="5996640" y="0"/>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just" defTabSz="488950">
            <a:lnSpc>
              <a:spcPct val="90000"/>
            </a:lnSpc>
            <a:spcBef>
              <a:spcPct val="0"/>
            </a:spcBef>
            <a:spcAft>
              <a:spcPct val="35000"/>
            </a:spcAft>
            <a:buNone/>
          </a:pPr>
          <a:r>
            <a:rPr lang="en-US" sz="1100" kern="1200" dirty="0"/>
            <a:t>Compare all implemented algorithms using metrics like RMSE, </a:t>
          </a:r>
          <a:r>
            <a:rPr lang="en-US" sz="1100" kern="1200" dirty="0" err="1"/>
            <a:t>Precision@K</a:t>
          </a:r>
          <a:r>
            <a:rPr lang="en-US" sz="1100" kern="1200" dirty="0"/>
            <a:t>, </a:t>
          </a:r>
          <a:r>
            <a:rPr lang="en-US" sz="1100" kern="1200" dirty="0" err="1"/>
            <a:t>Recall@K</a:t>
          </a:r>
          <a:r>
            <a:rPr lang="en-US" sz="1100" kern="1200" dirty="0"/>
            <a:t>, user satisfaction simulations, and scalability.</a:t>
          </a:r>
        </a:p>
        <a:p>
          <a:pPr marL="0" lvl="0" indent="0" algn="just" defTabSz="488950">
            <a:lnSpc>
              <a:spcPct val="90000"/>
            </a:lnSpc>
            <a:spcBef>
              <a:spcPct val="0"/>
            </a:spcBef>
            <a:spcAft>
              <a:spcPct val="35000"/>
            </a:spcAft>
            <a:buNone/>
          </a:pPr>
          <a:r>
            <a:rPr lang="en-US" sz="1100" kern="1200" dirty="0"/>
            <a:t>Visualize the comparison (e.g., bar plots, tables) for inclusion in the paper.</a:t>
          </a:r>
        </a:p>
        <a:p>
          <a:pPr marL="0" lvl="0" indent="0" algn="just" defTabSz="488950">
            <a:lnSpc>
              <a:spcPct val="90000"/>
            </a:lnSpc>
            <a:spcBef>
              <a:spcPct val="0"/>
            </a:spcBef>
            <a:spcAft>
              <a:spcPct val="35000"/>
            </a:spcAft>
            <a:buNone/>
          </a:pPr>
          <a:r>
            <a:rPr lang="en-US" sz="1100" kern="1200" dirty="0"/>
            <a:t>Discuss the trade-offs (accuracy vs. scalability, cold-start problems) in the paper.</a:t>
          </a:r>
        </a:p>
      </dsp:txBody>
      <dsp:txXfrm>
        <a:off x="5996640" y="0"/>
        <a:ext cx="2497431" cy="1815146"/>
      </dsp:txXfrm>
    </dsp:sp>
    <dsp:sp modelId="{AEA3FEC0-EDEE-493E-A3B3-51C7C2BBC481}">
      <dsp:nvSpPr>
        <dsp:cNvPr id="0" name=""/>
        <dsp:cNvSpPr/>
      </dsp:nvSpPr>
      <dsp:spPr>
        <a:xfrm>
          <a:off x="7245356" y="1918868"/>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8542BCB-695E-48E8-8BCC-CCE02358703D}">
      <dsp:nvSpPr>
        <dsp:cNvPr id="0" name=""/>
        <dsp:cNvSpPr/>
      </dsp:nvSpPr>
      <dsp:spPr>
        <a:xfrm>
          <a:off x="7193494" y="1815146"/>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92B32BAB-CA75-4EB4-AF01-31D253A93F08}">
      <dsp:nvSpPr>
        <dsp:cNvPr id="0" name=""/>
        <dsp:cNvSpPr/>
      </dsp:nvSpPr>
      <dsp:spPr>
        <a:xfrm>
          <a:off x="7994585" y="2333759"/>
          <a:ext cx="1498458" cy="5186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Week 10: Writing the Results &amp; Discussion Sections</a:t>
          </a:r>
          <a:endParaRPr lang="en-US" sz="1100" kern="1200" dirty="0"/>
        </a:p>
      </dsp:txBody>
      <dsp:txXfrm>
        <a:off x="7994585" y="2333759"/>
        <a:ext cx="1498458" cy="518613"/>
      </dsp:txXfrm>
    </dsp:sp>
    <dsp:sp modelId="{FDA94413-7C80-4485-9DE9-82291F6A9188}">
      <dsp:nvSpPr>
        <dsp:cNvPr id="0" name=""/>
        <dsp:cNvSpPr/>
      </dsp:nvSpPr>
      <dsp:spPr>
        <a:xfrm>
          <a:off x="7495099" y="3370985"/>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just" defTabSz="488950">
            <a:lnSpc>
              <a:spcPct val="90000"/>
            </a:lnSpc>
            <a:spcBef>
              <a:spcPct val="0"/>
            </a:spcBef>
            <a:spcAft>
              <a:spcPct val="35000"/>
            </a:spcAft>
            <a:buNone/>
          </a:pPr>
          <a:r>
            <a:rPr lang="en-US" sz="1100" kern="1200"/>
            <a:t>Write the Results and Discussion sections of the paper, presenting the findings of the algorithm comparisons.</a:t>
          </a:r>
        </a:p>
        <a:p>
          <a:pPr marL="0" lvl="0" indent="0" algn="just" defTabSz="488950">
            <a:lnSpc>
              <a:spcPct val="90000"/>
            </a:lnSpc>
            <a:spcBef>
              <a:spcPct val="0"/>
            </a:spcBef>
            <a:spcAft>
              <a:spcPct val="35000"/>
            </a:spcAft>
            <a:buNone/>
          </a:pPr>
          <a:r>
            <a:rPr lang="en-US" sz="1100" kern="1200" dirty="0"/>
            <a:t>Discuss the implications of the results for the business use case (e.g., best algorithm for a production environment).</a:t>
          </a:r>
        </a:p>
      </dsp:txBody>
      <dsp:txXfrm>
        <a:off x="7495099" y="3370985"/>
        <a:ext cx="2497431" cy="1815146"/>
      </dsp:txXfrm>
    </dsp:sp>
    <dsp:sp modelId="{3918B8BA-2909-42F1-BC89-D21CCC2DD7ED}">
      <dsp:nvSpPr>
        <dsp:cNvPr id="0" name=""/>
        <dsp:cNvSpPr/>
      </dsp:nvSpPr>
      <dsp:spPr>
        <a:xfrm>
          <a:off x="8743814" y="2852372"/>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9E0E621-916A-45ED-998D-76DF108A1766}">
      <dsp:nvSpPr>
        <dsp:cNvPr id="0" name=""/>
        <dsp:cNvSpPr/>
      </dsp:nvSpPr>
      <dsp:spPr>
        <a:xfrm>
          <a:off x="8691953" y="3267263"/>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7EF92A2E-F815-4B1C-A7D9-F26A7F65B461}">
      <dsp:nvSpPr>
        <dsp:cNvPr id="0" name=""/>
        <dsp:cNvSpPr/>
      </dsp:nvSpPr>
      <dsp:spPr>
        <a:xfrm rot="5400000">
          <a:off x="9982966" y="1843836"/>
          <a:ext cx="518613" cy="1498458"/>
        </a:xfrm>
        <a:prstGeom prst="round2Same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Week 11-12: Finalizing the Paper and Presentation</a:t>
          </a:r>
          <a:endParaRPr lang="en-US" sz="1100" kern="1200" dirty="0"/>
        </a:p>
      </dsp:txBody>
      <dsp:txXfrm rot="-5400000">
        <a:off x="9493044" y="2359076"/>
        <a:ext cx="1473141" cy="467979"/>
      </dsp:txXfrm>
    </dsp:sp>
    <dsp:sp modelId="{93D5A8DB-2F75-4E2B-BEC7-F02B2ED1CD3C}">
      <dsp:nvSpPr>
        <dsp:cNvPr id="0" name=""/>
        <dsp:cNvSpPr/>
      </dsp:nvSpPr>
      <dsp:spPr>
        <a:xfrm>
          <a:off x="8993557" y="0"/>
          <a:ext cx="2497431" cy="1815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just" defTabSz="488950">
            <a:lnSpc>
              <a:spcPct val="90000"/>
            </a:lnSpc>
            <a:spcBef>
              <a:spcPct val="0"/>
            </a:spcBef>
            <a:spcAft>
              <a:spcPct val="35000"/>
            </a:spcAft>
            <a:buNone/>
          </a:pPr>
          <a:r>
            <a:rPr lang="en-US" sz="1100" kern="1200" dirty="0"/>
            <a:t>Revise and finalize all sections of the paper (introduction, literature review, methodology, results, discussion, conclusion).</a:t>
          </a:r>
        </a:p>
        <a:p>
          <a:pPr marL="0" lvl="0" indent="0" algn="just" defTabSz="488950">
            <a:lnSpc>
              <a:spcPct val="90000"/>
            </a:lnSpc>
            <a:spcBef>
              <a:spcPct val="0"/>
            </a:spcBef>
            <a:spcAft>
              <a:spcPct val="35000"/>
            </a:spcAft>
            <a:buNone/>
          </a:pPr>
          <a:r>
            <a:rPr lang="en-US" sz="1100" kern="1200" dirty="0"/>
            <a:t>Prepare a presentation or report summarizing your findings, highlighting the business benefits.</a:t>
          </a:r>
        </a:p>
      </dsp:txBody>
      <dsp:txXfrm>
        <a:off x="8993557" y="0"/>
        <a:ext cx="2497431" cy="1815146"/>
      </dsp:txXfrm>
    </dsp:sp>
    <dsp:sp modelId="{99E8D4BB-8C59-4899-8E94-E19EED052226}">
      <dsp:nvSpPr>
        <dsp:cNvPr id="0" name=""/>
        <dsp:cNvSpPr/>
      </dsp:nvSpPr>
      <dsp:spPr>
        <a:xfrm>
          <a:off x="10242273" y="1918868"/>
          <a:ext cx="0" cy="41489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959CCE0-4A3E-4CF9-BD5F-821075A2CABA}">
      <dsp:nvSpPr>
        <dsp:cNvPr id="0" name=""/>
        <dsp:cNvSpPr/>
      </dsp:nvSpPr>
      <dsp:spPr>
        <a:xfrm>
          <a:off x="10190412" y="1815146"/>
          <a:ext cx="103722" cy="10372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shade val="80000"/>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8666E-420F-454A-81AE-E3DAB9FCD136}">
      <dsp:nvSpPr>
        <dsp:cNvPr id="0" name=""/>
        <dsp:cNvSpPr/>
      </dsp:nvSpPr>
      <dsp:spPr>
        <a:xfrm>
          <a:off x="753430" y="148464"/>
          <a:ext cx="798134" cy="7981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81BABC-8DE7-4EC4-A5B1-C14A021DC7E8}">
      <dsp:nvSpPr>
        <dsp:cNvPr id="0" name=""/>
        <dsp:cNvSpPr/>
      </dsp:nvSpPr>
      <dsp:spPr>
        <a:xfrm>
          <a:off x="265681" y="1267705"/>
          <a:ext cx="1773632" cy="10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method uses neural networks to learn latent factors in a user-item interaction matrix. It’s a more complex approach to collaborative filtering.</a:t>
          </a:r>
        </a:p>
      </dsp:txBody>
      <dsp:txXfrm>
        <a:off x="265681" y="1267705"/>
        <a:ext cx="1773632" cy="1019838"/>
      </dsp:txXfrm>
    </dsp:sp>
    <dsp:sp modelId="{71BF8472-041F-4A56-9A03-E19F908C998A}">
      <dsp:nvSpPr>
        <dsp:cNvPr id="0" name=""/>
        <dsp:cNvSpPr/>
      </dsp:nvSpPr>
      <dsp:spPr>
        <a:xfrm>
          <a:off x="2837448" y="148464"/>
          <a:ext cx="798134" cy="7981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09F45-0A4D-46D6-AA53-DAAFCB90BC2A}">
      <dsp:nvSpPr>
        <dsp:cNvPr id="0" name=""/>
        <dsp:cNvSpPr/>
      </dsp:nvSpPr>
      <dsp:spPr>
        <a:xfrm>
          <a:off x="2349699" y="1267705"/>
          <a:ext cx="1773632" cy="10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Neural Collaborative Filtering (NCF): Builds a multi-layer neural network to predict user-item interactions by learning the non-linear relationship between users and items.</a:t>
          </a:r>
        </a:p>
      </dsp:txBody>
      <dsp:txXfrm>
        <a:off x="2349699" y="1267705"/>
        <a:ext cx="1773632" cy="1019838"/>
      </dsp:txXfrm>
    </dsp:sp>
    <dsp:sp modelId="{4DA80043-8F38-4C07-A9BA-0E8ABDE88CDD}">
      <dsp:nvSpPr>
        <dsp:cNvPr id="0" name=""/>
        <dsp:cNvSpPr/>
      </dsp:nvSpPr>
      <dsp:spPr>
        <a:xfrm>
          <a:off x="753430" y="2730952"/>
          <a:ext cx="798134" cy="7981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3C46D-F0F7-4BA4-A596-FA5B98C16544}">
      <dsp:nvSpPr>
        <dsp:cNvPr id="0" name=""/>
        <dsp:cNvSpPr/>
      </dsp:nvSpPr>
      <dsp:spPr>
        <a:xfrm>
          <a:off x="265681" y="3850192"/>
          <a:ext cx="1773632" cy="10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Implementation: Used </a:t>
          </a:r>
          <a:r>
            <a:rPr lang="en-US" sz="1100" kern="1200" dirty="0" err="1"/>
            <a:t>Tensorflow</a:t>
          </a:r>
          <a:r>
            <a:rPr lang="en-US" sz="1100" kern="1200" dirty="0"/>
            <a:t> to build a neural network model for collaborative filtering.</a:t>
          </a:r>
        </a:p>
      </dsp:txBody>
      <dsp:txXfrm>
        <a:off x="265681" y="3850192"/>
        <a:ext cx="1773632" cy="1019838"/>
      </dsp:txXfrm>
    </dsp:sp>
    <dsp:sp modelId="{AEBE6F33-CE19-49B6-AB60-F1C8542696B2}">
      <dsp:nvSpPr>
        <dsp:cNvPr id="0" name=""/>
        <dsp:cNvSpPr/>
      </dsp:nvSpPr>
      <dsp:spPr>
        <a:xfrm>
          <a:off x="2837448" y="2730952"/>
          <a:ext cx="798134" cy="7981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747D06-6F39-466A-ABF9-C22835269EE4}">
      <dsp:nvSpPr>
        <dsp:cNvPr id="0" name=""/>
        <dsp:cNvSpPr/>
      </dsp:nvSpPr>
      <dsp:spPr>
        <a:xfrm>
          <a:off x="2349699" y="3850192"/>
          <a:ext cx="1773632" cy="10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Train and Test Data: 90:10 ratio</a:t>
          </a:r>
        </a:p>
      </dsp:txBody>
      <dsp:txXfrm>
        <a:off x="2349699" y="3850192"/>
        <a:ext cx="1773632" cy="1019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18CD6-5360-4B64-8BBD-F5AA018135F3}">
      <dsp:nvSpPr>
        <dsp:cNvPr id="0" name=""/>
        <dsp:cNvSpPr/>
      </dsp:nvSpPr>
      <dsp:spPr>
        <a:xfrm>
          <a:off x="2049293" y="70199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334FE-34F7-4893-99EB-3D138CDBC18E}">
      <dsp:nvSpPr>
        <dsp:cNvPr id="0" name=""/>
        <dsp:cNvSpPr/>
      </dsp:nvSpPr>
      <dsp:spPr>
        <a:xfrm>
          <a:off x="861293" y="311612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Root Mean Squared Error (RMSE): </a:t>
          </a:r>
          <a:r>
            <a:rPr lang="en-US" sz="1500" kern="1200"/>
            <a:t>Measures how much the predicted ratings deviate from the actual ratings.</a:t>
          </a:r>
        </a:p>
      </dsp:txBody>
      <dsp:txXfrm>
        <a:off x="861293" y="3116120"/>
        <a:ext cx="4320000" cy="720000"/>
      </dsp:txXfrm>
    </dsp:sp>
    <dsp:sp modelId="{70137442-D9A4-46C8-85AD-EB3F9287BE54}">
      <dsp:nvSpPr>
        <dsp:cNvPr id="0" name=""/>
        <dsp:cNvSpPr/>
      </dsp:nvSpPr>
      <dsp:spPr>
        <a:xfrm>
          <a:off x="7125293" y="70199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C87DE-350A-4721-B853-FE9AA4C70B56}">
      <dsp:nvSpPr>
        <dsp:cNvPr id="0" name=""/>
        <dsp:cNvSpPr/>
      </dsp:nvSpPr>
      <dsp:spPr>
        <a:xfrm>
          <a:off x="5937293" y="311612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Mean Absolute Error (MAE)</a:t>
          </a:r>
          <a:r>
            <a:rPr lang="en-US" sz="1500" kern="1200"/>
            <a:t>: Measures the average absolute difference between predicted and actual ratings.</a:t>
          </a:r>
        </a:p>
      </dsp:txBody>
      <dsp:txXfrm>
        <a:off x="5937293" y="311612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24-Feb-25</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24-Feb-25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35127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464F-9F85-C896-6717-5B9F29FD9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DD505-C671-4158-334D-5CFA57E24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4C312-38DD-C730-B57F-EF686C5884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C9D7F3-B3EF-638F-6D48-ED68F8970F26}"/>
              </a:ext>
            </a:extLst>
          </p:cNvPr>
          <p:cNvSpPr>
            <a:spLocks noGrp="1"/>
          </p:cNvSpPr>
          <p:nvPr>
            <p:ph type="sldNum" sz="quarter" idx="5"/>
          </p:nvPr>
        </p:nvSpPr>
        <p:spPr/>
        <p:txBody>
          <a:bodyPr/>
          <a:lstStyle/>
          <a:p>
            <a:fld id="{DE16D162-4C84-44AD-8086-359F141C9DD6}" type="slidenum">
              <a:rPr lang="en-US" smtClean="0"/>
              <a:t>12</a:t>
            </a:fld>
            <a:endParaRPr lang="en-US" dirty="0"/>
          </a:p>
        </p:txBody>
      </p:sp>
    </p:spTree>
    <p:extLst>
      <p:ext uri="{BB962C8B-B14F-4D97-AF65-F5344CB8AC3E}">
        <p14:creationId xmlns:p14="http://schemas.microsoft.com/office/powerpoint/2010/main" val="16873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04209-ABE8-9DBC-51DD-75D1A26EE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8BE76-533C-128D-2E46-625B7CFED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D8A1D-8594-9AF3-5475-59AD24E84A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EF192-A9F8-2B53-1290-8CA28211E9FF}"/>
              </a:ext>
            </a:extLst>
          </p:cNvPr>
          <p:cNvSpPr>
            <a:spLocks noGrp="1"/>
          </p:cNvSpPr>
          <p:nvPr>
            <p:ph type="sldNum" sz="quarter" idx="5"/>
          </p:nvPr>
        </p:nvSpPr>
        <p:spPr/>
        <p:txBody>
          <a:bodyPr/>
          <a:lstStyle/>
          <a:p>
            <a:fld id="{DE16D162-4C84-44AD-8086-359F141C9DD6}" type="slidenum">
              <a:rPr lang="en-US" smtClean="0"/>
              <a:t>13</a:t>
            </a:fld>
            <a:endParaRPr lang="en-US" dirty="0"/>
          </a:p>
        </p:txBody>
      </p:sp>
    </p:spTree>
    <p:extLst>
      <p:ext uri="{BB962C8B-B14F-4D97-AF65-F5344CB8AC3E}">
        <p14:creationId xmlns:p14="http://schemas.microsoft.com/office/powerpoint/2010/main" val="381428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9295-1747-1585-3EB9-89C094CE3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04194-1D25-98B2-7C88-76112057D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853A4-6654-73F3-EFD9-A79D929E3A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634EEE-9E4F-3434-189C-AD01D9FE5F34}"/>
              </a:ext>
            </a:extLst>
          </p:cNvPr>
          <p:cNvSpPr>
            <a:spLocks noGrp="1"/>
          </p:cNvSpPr>
          <p:nvPr>
            <p:ph type="sldNum" sz="quarter" idx="5"/>
          </p:nvPr>
        </p:nvSpPr>
        <p:spPr/>
        <p:txBody>
          <a:bodyPr/>
          <a:lstStyle/>
          <a:p>
            <a:fld id="{DE16D162-4C84-44AD-8086-359F141C9DD6}" type="slidenum">
              <a:rPr lang="en-US" smtClean="0"/>
              <a:t>14</a:t>
            </a:fld>
            <a:endParaRPr lang="en-US" dirty="0"/>
          </a:p>
        </p:txBody>
      </p:sp>
    </p:spTree>
    <p:extLst>
      <p:ext uri="{BB962C8B-B14F-4D97-AF65-F5344CB8AC3E}">
        <p14:creationId xmlns:p14="http://schemas.microsoft.com/office/powerpoint/2010/main" val="418160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7FE4D-0C77-BB15-4810-F886FE656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E10FE-E219-D23C-F060-F7B5993D3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7658E-0E8E-6511-C642-2C75598854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AC21AB-C713-DA18-5AA7-CED82AC834E3}"/>
              </a:ext>
            </a:extLst>
          </p:cNvPr>
          <p:cNvSpPr>
            <a:spLocks noGrp="1"/>
          </p:cNvSpPr>
          <p:nvPr>
            <p:ph type="sldNum" sz="quarter" idx="5"/>
          </p:nvPr>
        </p:nvSpPr>
        <p:spPr/>
        <p:txBody>
          <a:bodyPr/>
          <a:lstStyle/>
          <a:p>
            <a:fld id="{DE16D162-4C84-44AD-8086-359F141C9DD6}" type="slidenum">
              <a:rPr lang="en-US" smtClean="0"/>
              <a:t>17</a:t>
            </a:fld>
            <a:endParaRPr lang="en-US" dirty="0"/>
          </a:p>
        </p:txBody>
      </p:sp>
    </p:spTree>
    <p:extLst>
      <p:ext uri="{BB962C8B-B14F-4D97-AF65-F5344CB8AC3E}">
        <p14:creationId xmlns:p14="http://schemas.microsoft.com/office/powerpoint/2010/main" val="340152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Aft>
                <a:spcPts val="800"/>
              </a:spcAft>
              <a:buSzPts val="1000"/>
              <a:buFont typeface="Courier New" panose="02070309020205020404" pitchFamily="49" charset="0"/>
              <a:buChar char="o"/>
              <a:tabLst>
                <a:tab pos="622300" algn="l"/>
                <a:tab pos="914400" algn="l"/>
              </a:tabLst>
            </a:pPr>
            <a:r>
              <a:rPr lang="en-US" sz="1800" kern="100" dirty="0">
                <a:solidFill>
                  <a:srgbClr val="002060"/>
                </a:solidFill>
                <a:effectLst/>
                <a:latin typeface="Cambria" panose="02040503050406030204" pitchFamily="18" charset="0"/>
                <a:ea typeface="Aptos" panose="020B0004020202020204" pitchFamily="34" charset="0"/>
                <a:cs typeface="Times New Roman" panose="02020603050405020304" pitchFamily="18" charset="0"/>
              </a:rPr>
              <a:t>RMSE is a measure of the average difference between predicted and actual ratings. A lower RMSE indicates that the model’s predictions are closer to the actual ratings, meaning it’s a more accurate model.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622300" algn="l"/>
                <a:tab pos="914400" algn="l"/>
              </a:tabLst>
            </a:pPr>
            <a:r>
              <a:rPr lang="en-US" sz="1800" kern="100" dirty="0">
                <a:solidFill>
                  <a:srgbClr val="002060"/>
                </a:solidFill>
                <a:effectLst/>
                <a:latin typeface="Cambria" panose="02040503050406030204" pitchFamily="18" charset="0"/>
                <a:ea typeface="Aptos" panose="020B0004020202020204" pitchFamily="34" charset="0"/>
                <a:cs typeface="Times New Roman" panose="02020603050405020304" pitchFamily="18" charset="0"/>
              </a:rPr>
              <a:t>MAE provides a similar measure by averaging the absolute differences between predicted and actual ratings, giving another view of prediction error.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F7ED0E-9116-4ED6-A7A4-9DDE73566E4E}" type="slidenum">
              <a:rPr lang="en-US" smtClean="0"/>
              <a:t>20</a:t>
            </a:fld>
            <a:endParaRPr lang="en-US" dirty="0"/>
          </a:p>
        </p:txBody>
      </p:sp>
    </p:spTree>
    <p:extLst>
      <p:ext uri="{BB962C8B-B14F-4D97-AF65-F5344CB8AC3E}">
        <p14:creationId xmlns:p14="http://schemas.microsoft.com/office/powerpoint/2010/main" val="365036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DAD3-CF76-6203-65EA-D3A66E623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DCEBE-C173-3ABC-FE45-7AE6A9C01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AFC7B-2C13-8B1E-A613-9CB20AB50A28}"/>
              </a:ext>
            </a:extLst>
          </p:cNvPr>
          <p:cNvSpPr>
            <a:spLocks noGrp="1"/>
          </p:cNvSpPr>
          <p:nvPr>
            <p:ph type="body" idx="1"/>
          </p:nvPr>
        </p:nvSpPr>
        <p:spPr/>
        <p:txBody>
          <a:bodyPr/>
          <a:lstStyle/>
          <a:p>
            <a:pPr marL="742950" marR="0" lvl="1" indent="-285750">
              <a:lnSpc>
                <a:spcPct val="107000"/>
              </a:lnSpc>
              <a:spcAft>
                <a:spcPts val="800"/>
              </a:spcAft>
              <a:buSzPts val="1000"/>
              <a:buFont typeface="Courier New" panose="02070309020205020404" pitchFamily="49" charset="0"/>
              <a:buChar char="o"/>
              <a:tabLst>
                <a:tab pos="622300" algn="l"/>
                <a:tab pos="914400" algn="l"/>
              </a:tabLst>
            </a:pPr>
            <a:r>
              <a:rPr lang="en-US" sz="1800" kern="100" dirty="0">
                <a:solidFill>
                  <a:srgbClr val="002060"/>
                </a:solidFill>
                <a:effectLst/>
                <a:latin typeface="Cambria" panose="02040503050406030204" pitchFamily="18" charset="0"/>
                <a:ea typeface="Aptos" panose="020B0004020202020204" pitchFamily="34" charset="0"/>
                <a:cs typeface="Times New Roman" panose="02020603050405020304" pitchFamily="18" charset="0"/>
              </a:rPr>
              <a:t>RMSE is a measure of the average difference between predicted and actual ratings. A lower RMSE indicates that the model’s predictions are closer to the actual ratings, meaning it’s a more accurate model.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622300" algn="l"/>
                <a:tab pos="914400" algn="l"/>
              </a:tabLst>
            </a:pPr>
            <a:r>
              <a:rPr lang="en-US" sz="1800" kern="100" dirty="0">
                <a:solidFill>
                  <a:srgbClr val="002060"/>
                </a:solidFill>
                <a:effectLst/>
                <a:latin typeface="Cambria" panose="02040503050406030204" pitchFamily="18" charset="0"/>
                <a:ea typeface="Aptos" panose="020B0004020202020204" pitchFamily="34" charset="0"/>
                <a:cs typeface="Times New Roman" panose="02020603050405020304" pitchFamily="18" charset="0"/>
              </a:rPr>
              <a:t>MAE provides a similar measure by averaging the absolute differences between predicted and actual ratings, giving another view of prediction error.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B99DF7F8-8571-DF23-A3CD-8F8037A076D1}"/>
              </a:ext>
            </a:extLst>
          </p:cNvPr>
          <p:cNvSpPr>
            <a:spLocks noGrp="1"/>
          </p:cNvSpPr>
          <p:nvPr>
            <p:ph type="sldNum" sz="quarter" idx="5"/>
          </p:nvPr>
        </p:nvSpPr>
        <p:spPr/>
        <p:txBody>
          <a:bodyPr/>
          <a:lstStyle/>
          <a:p>
            <a:fld id="{7EF7ED0E-9116-4ED6-A7A4-9DDE73566E4E}" type="slidenum">
              <a:rPr lang="en-US" smtClean="0"/>
              <a:t>22</a:t>
            </a:fld>
            <a:endParaRPr lang="en-US" dirty="0"/>
          </a:p>
        </p:txBody>
      </p:sp>
    </p:spTree>
    <p:extLst>
      <p:ext uri="{BB962C8B-B14F-4D97-AF65-F5344CB8AC3E}">
        <p14:creationId xmlns:p14="http://schemas.microsoft.com/office/powerpoint/2010/main" val="3885213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D539E-ADE7-D3F4-D158-45FEDD644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B463F-D191-1348-2CFA-C63CE3B7F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D83F7-5412-A0BA-D016-4BD316A2BD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6B4A4B-475F-B634-92BA-3B6C89F0709E}"/>
              </a:ext>
            </a:extLst>
          </p:cNvPr>
          <p:cNvSpPr>
            <a:spLocks noGrp="1"/>
          </p:cNvSpPr>
          <p:nvPr>
            <p:ph type="sldNum" sz="quarter" idx="5"/>
          </p:nvPr>
        </p:nvSpPr>
        <p:spPr/>
        <p:txBody>
          <a:bodyPr/>
          <a:lstStyle/>
          <a:p>
            <a:fld id="{DE16D162-4C84-44AD-8086-359F141C9DD6}" type="slidenum">
              <a:rPr lang="en-US" smtClean="0"/>
              <a:t>23</a:t>
            </a:fld>
            <a:endParaRPr lang="en-US" dirty="0"/>
          </a:p>
        </p:txBody>
      </p:sp>
    </p:spTree>
    <p:extLst>
      <p:ext uri="{BB962C8B-B14F-4D97-AF65-F5344CB8AC3E}">
        <p14:creationId xmlns:p14="http://schemas.microsoft.com/office/powerpoint/2010/main" val="3162069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lower RMSE is better. Depending on the rating scale (e.g., 1–5), this value suggests reasonably good performance, but there may still be room for improvement.</a:t>
            </a:r>
          </a:p>
        </p:txBody>
      </p:sp>
      <p:sp>
        <p:nvSpPr>
          <p:cNvPr id="4" name="Slide Number Placeholder 3"/>
          <p:cNvSpPr>
            <a:spLocks noGrp="1"/>
          </p:cNvSpPr>
          <p:nvPr>
            <p:ph type="sldNum" sz="quarter" idx="5"/>
          </p:nvPr>
        </p:nvSpPr>
        <p:spPr/>
        <p:txBody>
          <a:bodyPr/>
          <a:lstStyle/>
          <a:p>
            <a:fld id="{7EF7ED0E-9116-4ED6-A7A4-9DDE73566E4E}" type="slidenum">
              <a:rPr lang="en-US" smtClean="0"/>
              <a:t>26</a:t>
            </a:fld>
            <a:endParaRPr lang="en-US" dirty="0"/>
          </a:p>
        </p:txBody>
      </p:sp>
    </p:spTree>
    <p:extLst>
      <p:ext uri="{BB962C8B-B14F-4D97-AF65-F5344CB8AC3E}">
        <p14:creationId xmlns:p14="http://schemas.microsoft.com/office/powerpoint/2010/main" val="2353649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8C90-30B6-43DF-7C2B-6B388C111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7ECE5-09D2-C202-8494-17AF9324A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CE5F3-B001-E6F1-731C-8267361F45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929310-7E62-A8EE-04FD-098064DAF446}"/>
              </a:ext>
            </a:extLst>
          </p:cNvPr>
          <p:cNvSpPr>
            <a:spLocks noGrp="1"/>
          </p:cNvSpPr>
          <p:nvPr>
            <p:ph type="sldNum" sz="quarter" idx="5"/>
          </p:nvPr>
        </p:nvSpPr>
        <p:spPr/>
        <p:txBody>
          <a:bodyPr/>
          <a:lstStyle/>
          <a:p>
            <a:fld id="{DE16D162-4C84-44AD-8086-359F141C9DD6}" type="slidenum">
              <a:rPr lang="en-US" smtClean="0"/>
              <a:t>27</a:t>
            </a:fld>
            <a:endParaRPr lang="en-US" dirty="0"/>
          </a:p>
        </p:txBody>
      </p:sp>
    </p:spTree>
    <p:extLst>
      <p:ext uri="{BB962C8B-B14F-4D97-AF65-F5344CB8AC3E}">
        <p14:creationId xmlns:p14="http://schemas.microsoft.com/office/powerpoint/2010/main" val="24973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29</a:t>
            </a:fld>
            <a:endParaRPr lang="en-US" dirty="0"/>
          </a:p>
        </p:txBody>
      </p:sp>
    </p:spTree>
    <p:extLst>
      <p:ext uri="{BB962C8B-B14F-4D97-AF65-F5344CB8AC3E}">
        <p14:creationId xmlns:p14="http://schemas.microsoft.com/office/powerpoint/2010/main" val="146421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284297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9</a:t>
            </a:fld>
            <a:endParaRPr lang="en-US" dirty="0"/>
          </a:p>
        </p:txBody>
      </p:sp>
    </p:spTree>
    <p:extLst>
      <p:ext uri="{BB962C8B-B14F-4D97-AF65-F5344CB8AC3E}">
        <p14:creationId xmlns:p14="http://schemas.microsoft.com/office/powerpoint/2010/main" val="375097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AF55-F484-8C7F-1F75-311A46FF6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4C641-0A8E-0BAA-9A76-E072DC9B6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4FC64-8F6D-8002-758F-1CE2F4182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7E8D27-9F4F-248A-AECB-20CA63B6C261}"/>
              </a:ext>
            </a:extLst>
          </p:cNvPr>
          <p:cNvSpPr>
            <a:spLocks noGrp="1"/>
          </p:cNvSpPr>
          <p:nvPr>
            <p:ph type="sldNum" sz="quarter" idx="5"/>
          </p:nvPr>
        </p:nvSpPr>
        <p:spPr/>
        <p:txBody>
          <a:bodyPr/>
          <a:lstStyle/>
          <a:p>
            <a:fld id="{DE16D162-4C84-44AD-8086-359F141C9DD6}" type="slidenum">
              <a:rPr lang="en-US" smtClean="0"/>
              <a:t>10</a:t>
            </a:fld>
            <a:endParaRPr lang="en-US" dirty="0"/>
          </a:p>
        </p:txBody>
      </p:sp>
    </p:spTree>
    <p:extLst>
      <p:ext uri="{BB962C8B-B14F-4D97-AF65-F5344CB8AC3E}">
        <p14:creationId xmlns:p14="http://schemas.microsoft.com/office/powerpoint/2010/main" val="1925180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58A4-65FC-B5AB-67BF-C6EC2F8C0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38E14B-E771-B0B9-2881-2CB894CAC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B56EC-93B8-3048-10C4-655366290F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DEBC6-7EE8-C1D0-73B7-CAC6467727AE}"/>
              </a:ext>
            </a:extLst>
          </p:cNvPr>
          <p:cNvSpPr>
            <a:spLocks noGrp="1"/>
          </p:cNvSpPr>
          <p:nvPr>
            <p:ph type="sldNum" sz="quarter" idx="5"/>
          </p:nvPr>
        </p:nvSpPr>
        <p:spPr/>
        <p:txBody>
          <a:bodyPr/>
          <a:lstStyle/>
          <a:p>
            <a:fld id="{DE16D162-4C84-44AD-8086-359F141C9DD6}" type="slidenum">
              <a:rPr lang="en-US" smtClean="0"/>
              <a:t>11</a:t>
            </a:fld>
            <a:endParaRPr lang="en-US" dirty="0"/>
          </a:p>
        </p:txBody>
      </p:sp>
    </p:spTree>
    <p:extLst>
      <p:ext uri="{BB962C8B-B14F-4D97-AF65-F5344CB8AC3E}">
        <p14:creationId xmlns:p14="http://schemas.microsoft.com/office/powerpoint/2010/main" val="1402802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pxfuel.com/en/search?q=netfli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creativecommons.org/licenses/by/3.0/" TargetMode="External"/><Relationship Id="rId5" Type="http://schemas.openxmlformats.org/officeDocument/2006/relationships/image" Target="../media/image1.jpeg"/><Relationship Id="rId4" Type="http://schemas.openxmlformats.org/officeDocument/2006/relationships/hyperlink" Target="https://www.flickr.com/photos/jeepersmedia/49416763543/in/photolist-2ihMQ9x-nj2axM-U2rkdc-2ihQg46-2NXTe8-2hQ2pjw-6J8xRT-6J8xUp-6JcCwh-2g4iUP9-FHW7zG-M9R766-3ejhb3-2hPx6VQ-4a7h4J-6XhwX-M9R5F2-wbhhvK-8AXHtJ-8AUB5c-8AXHvq-8AXHyh-8AXHsJ-6c8kQd-8AUB6F-FHW7Jj-ayRhZG-ks8BW-efP27H-dDrTfj-4MFKjk-8MvJ5G-5HhE9c-5VzEGo-5Rt8Jf-6M7qou-2bwfxN-p5NckF-JeFUfy-5KFqSr-Quuof5-9iYrrq-fQ9AQT-8AUBcH-a7jG1A-FHW7Wd-8AUBap-cCXAeq-8SJVqQ-dT9Rf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1</a:t>
            </a:fld>
            <a:endParaRPr lang="en-US">
              <a:solidFill>
                <a:srgbClr val="FFFFFF">
                  <a:alpha val="80000"/>
                </a:srgbClr>
              </a:solidFill>
            </a:endParaRPr>
          </a:p>
        </p:txBody>
      </p:sp>
      <p:sp>
        <p:nvSpPr>
          <p:cNvPr id="32" name="Rectangle 31">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662848" y="6345582"/>
            <a:ext cx="10668000" cy="627961"/>
          </a:xfrm>
        </p:spPr>
        <p:txBody>
          <a:bodyPr vert="horz" lIns="91440" tIns="45720" rIns="91440" bIns="45720" rtlCol="0">
            <a:normAutofit/>
          </a:bodyPr>
          <a:lstStyle/>
          <a:p>
            <a:pPr marL="0" indent="0" algn="ctr"/>
            <a:r>
              <a:rPr lang="en-US" dirty="0">
                <a:solidFill>
                  <a:schemeClr val="tx1"/>
                </a:solidFill>
              </a:rPr>
              <a:t>A study based on the Recommendation System Algorithms in Machine Learning</a:t>
            </a:r>
          </a:p>
          <a:p>
            <a:pPr marL="0" indent="0" algn="ctr"/>
            <a:endParaRPr lang="en-US" dirty="0">
              <a:solidFill>
                <a:srgbClr val="FFFFFF"/>
              </a:solidFill>
            </a:endParaRPr>
          </a:p>
        </p:txBody>
      </p:sp>
      <p:pic>
        <p:nvPicPr>
          <p:cNvPr id="3" name="Video 2" title="Vintage rolling projector">
            <a:hlinkClick r:id="" action="ppaction://media"/>
            <a:extLst>
              <a:ext uri="{FF2B5EF4-FFF2-40B4-BE49-F238E27FC236}">
                <a16:creationId xmlns:a16="http://schemas.microsoft.com/office/drawing/2014/main" id="{60A27DD3-3CD3-1774-9448-B76C8998AD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3" name="Title 24">
            <a:extLst>
              <a:ext uri="{FF2B5EF4-FFF2-40B4-BE49-F238E27FC236}">
                <a16:creationId xmlns:a16="http://schemas.microsoft.com/office/drawing/2014/main" id="{53401F44-74D7-4B28-92EE-E4B15C74DEC0}"/>
              </a:ext>
            </a:extLst>
          </p:cNvPr>
          <p:cNvSpPr>
            <a:spLocks noGrp="1"/>
          </p:cNvSpPr>
          <p:nvPr>
            <p:ph type="title"/>
          </p:nvPr>
        </p:nvSpPr>
        <p:spPr>
          <a:xfrm>
            <a:off x="4890977" y="1733107"/>
            <a:ext cx="6736575" cy="3446196"/>
          </a:xfrm>
        </p:spPr>
        <p:txBody>
          <a:bodyPr vert="horz" lIns="91440" tIns="45720" rIns="91440" bIns="45720" rtlCol="0" anchor="b" anchorCtr="0">
            <a:noAutofit/>
          </a:bodyPr>
          <a:lstStyle/>
          <a:p>
            <a:pPr algn="ctr"/>
            <a:r>
              <a:rPr lang="en-US" sz="6000" dirty="0">
                <a:solidFill>
                  <a:schemeClr val="accent2">
                    <a:lumMod val="20000"/>
                    <a:lumOff val="80000"/>
                  </a:schemeClr>
                </a:solidFill>
              </a:rPr>
              <a:t>Recommendation Systems on the Movies Dataset</a:t>
            </a:r>
          </a:p>
        </p:txBody>
      </p:sp>
    </p:spTree>
    <p:extLst>
      <p:ext uri="{BB962C8B-B14F-4D97-AF65-F5344CB8AC3E}">
        <p14:creationId xmlns:p14="http://schemas.microsoft.com/office/powerpoint/2010/main" val="171142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65" fill="hold"/>
                                        <p:tgtEl>
                                          <p:spTgt spid="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13"/>
                                        </p:tgtEl>
                                        <p:attrNameLst>
                                          <p:attrName>style.visibility</p:attrName>
                                        </p:attrNameLst>
                                      </p:cBhvr>
                                      <p:to>
                                        <p:strVal val="visible"/>
                                      </p:to>
                                    </p:set>
                                    <p:animEffect transition="in" filter="fade">
                                      <p:cBhvr>
                                        <p:cTn id="9"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A9AFB-C310-FE62-8C1A-18077B0AD56D}"/>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2E5DF58-5CFD-4D62-AC3A-9EA04E1AF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Film reel and slate">
            <a:extLst>
              <a:ext uri="{FF2B5EF4-FFF2-40B4-BE49-F238E27FC236}">
                <a16:creationId xmlns:a16="http://schemas.microsoft.com/office/drawing/2014/main" id="{4A83E34A-A50F-FB3D-464F-91DA979A70B9}"/>
              </a:ext>
            </a:extLst>
          </p:cNvPr>
          <p:cNvPicPr>
            <a:picLocks noChangeAspect="1"/>
          </p:cNvPicPr>
          <p:nvPr/>
        </p:nvPicPr>
        <p:blipFill>
          <a:blip r:embed="rId3"/>
          <a:srcRect t="12496" b="3234"/>
          <a:stretch/>
        </p:blipFill>
        <p:spPr>
          <a:xfrm>
            <a:off x="20" y="10"/>
            <a:ext cx="12191979" cy="6857989"/>
          </a:xfrm>
          <a:prstGeom prst="rect">
            <a:avLst/>
          </a:prstGeom>
        </p:spPr>
      </p:pic>
      <p:sp>
        <p:nvSpPr>
          <p:cNvPr id="6" name="Slide Number Placeholder 5">
            <a:extLst>
              <a:ext uri="{FF2B5EF4-FFF2-40B4-BE49-F238E27FC236}">
                <a16:creationId xmlns:a16="http://schemas.microsoft.com/office/drawing/2014/main" id="{72F1009F-AE18-36E2-9E65-2485FC0F262D}"/>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solidFill>
              </a:rPr>
              <a:pPr>
                <a:spcAft>
                  <a:spcPts val="600"/>
                </a:spcAft>
              </a:pPr>
              <a:t>10</a:t>
            </a:fld>
            <a:endParaRPr lang="en-US">
              <a:solidFill>
                <a:srgbClr val="FFFFFF"/>
              </a:solidFill>
            </a:endParaRPr>
          </a:p>
        </p:txBody>
      </p:sp>
      <p:sp useBgFill="1">
        <p:nvSpPr>
          <p:cNvPr id="53" name="Freeform: Shape 52">
            <a:extLst>
              <a:ext uri="{FF2B5EF4-FFF2-40B4-BE49-F238E27FC236}">
                <a16:creationId xmlns:a16="http://schemas.microsoft.com/office/drawing/2014/main" id="{8064D39A-E0A4-461B-A8D2-9C3AE870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itle 33">
            <a:extLst>
              <a:ext uri="{FF2B5EF4-FFF2-40B4-BE49-F238E27FC236}">
                <a16:creationId xmlns:a16="http://schemas.microsoft.com/office/drawing/2014/main" id="{8CB0F758-DBE6-5D49-76EE-A3A60C650B7F}"/>
              </a:ext>
            </a:extLst>
          </p:cNvPr>
          <p:cNvSpPr>
            <a:spLocks noGrp="1"/>
          </p:cNvSpPr>
          <p:nvPr>
            <p:ph type="title"/>
          </p:nvPr>
        </p:nvSpPr>
        <p:spPr>
          <a:xfrm>
            <a:off x="1095376" y="1771650"/>
            <a:ext cx="4629150" cy="1343026"/>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Data </a:t>
            </a:r>
          </a:p>
        </p:txBody>
      </p:sp>
      <p:sp>
        <p:nvSpPr>
          <p:cNvPr id="3" name="TextBox 2">
            <a:extLst>
              <a:ext uri="{FF2B5EF4-FFF2-40B4-BE49-F238E27FC236}">
                <a16:creationId xmlns:a16="http://schemas.microsoft.com/office/drawing/2014/main" id="{A198AEB5-549A-72F6-D1E8-D5FA48C4ADF5}"/>
              </a:ext>
            </a:extLst>
          </p:cNvPr>
          <p:cNvSpPr txBox="1"/>
          <p:nvPr/>
        </p:nvSpPr>
        <p:spPr>
          <a:xfrm>
            <a:off x="1095376" y="3295649"/>
            <a:ext cx="4629150" cy="1924051"/>
          </a:xfrm>
          <a:prstGeom prst="rect">
            <a:avLst/>
          </a:prstGeom>
        </p:spPr>
        <p:txBody>
          <a:bodyPr vert="horz" lIns="91440" tIns="45720" rIns="91440" bIns="45720" rtlCol="0">
            <a:normAutofit fontScale="92500"/>
          </a:bodyPr>
          <a:lstStyle/>
          <a:p>
            <a:pPr marL="285750" indent="-228600">
              <a:lnSpc>
                <a:spcPct val="90000"/>
              </a:lnSpc>
              <a:spcAft>
                <a:spcPts val="600"/>
              </a:spcAft>
              <a:buFont typeface="Arial" panose="020B0604020202020204" pitchFamily="34" charset="0"/>
              <a:buChar char="•"/>
            </a:pPr>
            <a:r>
              <a:rPr lang="en-US" dirty="0"/>
              <a:t>The raw data file consists of 45,466 movies and 24 corresponding features. </a:t>
            </a:r>
          </a:p>
          <a:p>
            <a:pPr marL="285750" indent="-228600">
              <a:lnSpc>
                <a:spcPct val="90000"/>
              </a:lnSpc>
              <a:spcAft>
                <a:spcPts val="600"/>
              </a:spcAft>
              <a:buFont typeface="Arial" panose="020B0604020202020204" pitchFamily="34" charset="0"/>
              <a:buChar char="•"/>
            </a:pPr>
            <a:r>
              <a:rPr lang="en-US" dirty="0"/>
              <a:t>Final features: Adult, Budget, id, </a:t>
            </a:r>
            <a:r>
              <a:rPr lang="en-US" dirty="0" err="1"/>
              <a:t>original_language</a:t>
            </a:r>
            <a:r>
              <a:rPr lang="en-US" dirty="0"/>
              <a:t>, popularity, </a:t>
            </a:r>
            <a:r>
              <a:rPr lang="en-US" dirty="0" err="1"/>
              <a:t>production_companies</a:t>
            </a:r>
            <a:r>
              <a:rPr lang="en-US" dirty="0"/>
              <a:t>, </a:t>
            </a:r>
            <a:r>
              <a:rPr lang="en-US" dirty="0" err="1"/>
              <a:t>production_countries</a:t>
            </a:r>
            <a:r>
              <a:rPr lang="en-US" dirty="0"/>
              <a:t>, runtime, </a:t>
            </a:r>
            <a:r>
              <a:rPr lang="en-US" dirty="0" err="1"/>
              <a:t>spoken_languages</a:t>
            </a:r>
            <a:r>
              <a:rPr lang="en-US" dirty="0"/>
              <a:t>, title, </a:t>
            </a:r>
            <a:r>
              <a:rPr lang="en-US" dirty="0" err="1"/>
              <a:t>vote_average</a:t>
            </a:r>
            <a:r>
              <a:rPr lang="en-US" dirty="0"/>
              <a:t>, </a:t>
            </a:r>
            <a:r>
              <a:rPr lang="en-US" dirty="0" err="1"/>
              <a:t>vote_count</a:t>
            </a:r>
            <a:r>
              <a:rPr lang="en-US" dirty="0"/>
              <a:t> </a:t>
            </a:r>
          </a:p>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14731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7A2702-7812-B2BC-E4B2-EE4A01FF0082}"/>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FD8C9AA-6C0C-FB27-1B04-2A6C0B5B5223}"/>
              </a:ext>
            </a:extLst>
          </p:cNvPr>
          <p:cNvPicPr>
            <a:picLocks noChangeAspect="1"/>
          </p:cNvPicPr>
          <p:nvPr/>
        </p:nvPicPr>
        <p:blipFill>
          <a:blip r:embed="rId3"/>
          <a:srcRect r="22694"/>
          <a:stretch/>
        </p:blipFill>
        <p:spPr>
          <a:xfrm>
            <a:off x="2040813" y="965200"/>
            <a:ext cx="2568925" cy="2060298"/>
          </a:xfrm>
          <a:prstGeom prst="rect">
            <a:avLst/>
          </a:prstGeom>
        </p:spPr>
      </p:pic>
      <p:sp>
        <p:nvSpPr>
          <p:cNvPr id="54" name="Rectangle 53">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77B3811-0A6B-5F3E-EDF4-CEE367DBD344}"/>
              </a:ext>
            </a:extLst>
          </p:cNvPr>
          <p:cNvPicPr>
            <a:picLocks noChangeAspect="1"/>
          </p:cNvPicPr>
          <p:nvPr/>
        </p:nvPicPr>
        <p:blipFill>
          <a:blip r:embed="rId4"/>
          <a:stretch>
            <a:fillRect/>
          </a:stretch>
        </p:blipFill>
        <p:spPr>
          <a:xfrm>
            <a:off x="7174795" y="965200"/>
            <a:ext cx="3363752" cy="2060298"/>
          </a:xfrm>
          <a:prstGeom prst="rect">
            <a:avLst/>
          </a:prstGeom>
        </p:spPr>
      </p:pic>
      <p:sp>
        <p:nvSpPr>
          <p:cNvPr id="56" name="Rectangle 55">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345453-4D14-FBB3-52A4-E8DA402E2BED}"/>
              </a:ext>
            </a:extLst>
          </p:cNvPr>
          <p:cNvPicPr>
            <a:picLocks noChangeAspect="1"/>
          </p:cNvPicPr>
          <p:nvPr/>
        </p:nvPicPr>
        <p:blipFill>
          <a:blip r:embed="rId5"/>
          <a:stretch>
            <a:fillRect/>
          </a:stretch>
        </p:blipFill>
        <p:spPr>
          <a:xfrm>
            <a:off x="1351136" y="3836247"/>
            <a:ext cx="3962111" cy="2060298"/>
          </a:xfrm>
          <a:prstGeom prst="rect">
            <a:avLst/>
          </a:prstGeom>
        </p:spPr>
      </p:pic>
      <p:sp>
        <p:nvSpPr>
          <p:cNvPr id="58" name="Rectangle 57">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16A09A-D6CF-64B6-248A-7DAB083465E6}"/>
              </a:ext>
            </a:extLst>
          </p:cNvPr>
          <p:cNvPicPr>
            <a:picLocks noChangeAspect="1"/>
          </p:cNvPicPr>
          <p:nvPr/>
        </p:nvPicPr>
        <p:blipFill>
          <a:blip r:embed="rId6"/>
          <a:stretch>
            <a:fillRect/>
          </a:stretch>
        </p:blipFill>
        <p:spPr>
          <a:xfrm>
            <a:off x="6592606" y="3836247"/>
            <a:ext cx="4528129" cy="2060298"/>
          </a:xfrm>
          <a:prstGeom prst="rect">
            <a:avLst/>
          </a:prstGeom>
        </p:spPr>
      </p:pic>
      <p:sp>
        <p:nvSpPr>
          <p:cNvPr id="6" name="Slide Number Placeholder 5">
            <a:extLst>
              <a:ext uri="{FF2B5EF4-FFF2-40B4-BE49-F238E27FC236}">
                <a16:creationId xmlns:a16="http://schemas.microsoft.com/office/drawing/2014/main" id="{6AA5E75C-2660-B5FC-1B6D-97F997B0AD0F}"/>
              </a:ext>
            </a:extLst>
          </p:cNvPr>
          <p:cNvSpPr>
            <a:spLocks noGrp="1"/>
          </p:cNvSpPr>
          <p:nvPr>
            <p:ph type="sldNum" sz="quarter" idx="12"/>
          </p:nvPr>
        </p:nvSpPr>
        <p:spPr>
          <a:xfrm>
            <a:off x="8610600" y="6356350"/>
            <a:ext cx="2743200" cy="365125"/>
          </a:xfrm>
        </p:spPr>
        <p:txBody>
          <a:bodyPr vert="horz" lIns="91440" tIns="45720" rIns="91440" bIns="45720" rtlCol="0" anchor="ctr" anchorCtr="0">
            <a:normAutofit/>
          </a:bodyPr>
          <a:lstStyle/>
          <a:p>
            <a:pPr>
              <a:spcAft>
                <a:spcPts val="600"/>
              </a:spcAft>
            </a:pPr>
            <a:fld id="{D643A852-0206-46AC-B0EB-645612933129}"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8407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0438F-5E84-9541-5ABD-D512B71D68A0}"/>
            </a:ext>
          </a:extLst>
        </p:cNvPr>
        <p:cNvGrpSpPr/>
        <p:nvPr/>
      </p:nvGrpSpPr>
      <p:grpSpPr>
        <a:xfrm>
          <a:off x="0" y="0"/>
          <a:ext cx="0" cy="0"/>
          <a:chOff x="0" y="0"/>
          <a:chExt cx="0" cy="0"/>
        </a:xfrm>
      </p:grpSpPr>
      <p:pic>
        <p:nvPicPr>
          <p:cNvPr id="12" name="Picture Placeholder 11" descr="A dirt road in the mountains">
            <a:extLst>
              <a:ext uri="{FF2B5EF4-FFF2-40B4-BE49-F238E27FC236}">
                <a16:creationId xmlns:a16="http://schemas.microsoft.com/office/drawing/2014/main" id="{BBD06BE1-CE8E-11F9-E03F-9A3E9566B46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565" y="11"/>
            <a:ext cx="12191435" cy="6857989"/>
          </a:xfrm>
          <a:prstGeom prst="rect">
            <a:avLst/>
          </a:prstGeom>
        </p:spPr>
      </p:pic>
      <p:sp>
        <p:nvSpPr>
          <p:cNvPr id="4" name="Date Placeholder 3">
            <a:extLst>
              <a:ext uri="{FF2B5EF4-FFF2-40B4-BE49-F238E27FC236}">
                <a16:creationId xmlns:a16="http://schemas.microsoft.com/office/drawing/2014/main" id="{C5F4986C-827D-E47F-EACA-6ED24E74EC1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65DA3D97-8630-8A2D-F1DC-BA98AFD06055}"/>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12</a:t>
            </a:fld>
            <a:endParaRPr lang="en-US">
              <a:solidFill>
                <a:srgbClr val="FFFFFF">
                  <a:alpha val="80000"/>
                </a:srgbClr>
              </a:solidFill>
            </a:endParaRPr>
          </a:p>
        </p:txBody>
      </p:sp>
      <p:sp>
        <p:nvSpPr>
          <p:cNvPr id="25" name="Title 24">
            <a:extLst>
              <a:ext uri="{FF2B5EF4-FFF2-40B4-BE49-F238E27FC236}">
                <a16:creationId xmlns:a16="http://schemas.microsoft.com/office/drawing/2014/main" id="{480809DB-ADB8-9861-EFC3-C5A7734C1478}"/>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III</a:t>
            </a:r>
          </a:p>
        </p:txBody>
      </p:sp>
      <p:sp>
        <p:nvSpPr>
          <p:cNvPr id="7" name="Text Placeholder 6">
            <a:extLst>
              <a:ext uri="{FF2B5EF4-FFF2-40B4-BE49-F238E27FC236}">
                <a16:creationId xmlns:a16="http://schemas.microsoft.com/office/drawing/2014/main" id="{DDF2E4A0-6FC7-F680-A9EB-BC8EBF0D1D43}"/>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Data Preparation</a:t>
            </a:r>
          </a:p>
        </p:txBody>
      </p:sp>
    </p:spTree>
    <p:extLst>
      <p:ext uri="{BB962C8B-B14F-4D97-AF65-F5344CB8AC3E}">
        <p14:creationId xmlns:p14="http://schemas.microsoft.com/office/powerpoint/2010/main" val="60087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92AF10-FAA7-A5B1-8AE1-6CE8AF20BCF1}"/>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2F4BCA2-FB56-3711-1708-12816256F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5E785A53-8CEC-A48F-2C3B-F70A303B6370}"/>
              </a:ext>
            </a:extLst>
          </p:cNvPr>
          <p:cNvSpPr>
            <a:spLocks noGrp="1"/>
          </p:cNvSpPr>
          <p:nvPr>
            <p:ph type="title"/>
          </p:nvPr>
        </p:nvSpPr>
        <p:spPr>
          <a:xfrm>
            <a:off x="4048563" y="216927"/>
            <a:ext cx="4445249" cy="762000"/>
          </a:xfrm>
        </p:spPr>
        <p:txBody>
          <a:bodyPr vert="horz" lIns="91440" tIns="45720" rIns="91440" bIns="45720" rtlCol="0" anchor="b" anchorCtr="0">
            <a:normAutofit/>
          </a:bodyPr>
          <a:lstStyle/>
          <a:p>
            <a:pPr algn="ctr"/>
            <a:r>
              <a:rPr lang="en-US" sz="3600" dirty="0"/>
              <a:t>Data Preprocessing </a:t>
            </a:r>
          </a:p>
        </p:txBody>
      </p:sp>
      <p:sp>
        <p:nvSpPr>
          <p:cNvPr id="6" name="Slide Number Placeholder 5">
            <a:extLst>
              <a:ext uri="{FF2B5EF4-FFF2-40B4-BE49-F238E27FC236}">
                <a16:creationId xmlns:a16="http://schemas.microsoft.com/office/drawing/2014/main" id="{337F5D5A-E273-C9E5-47C8-8D839E4EC5F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13</a:t>
            </a:fld>
            <a:endParaRPr lang="en-US"/>
          </a:p>
        </p:txBody>
      </p:sp>
      <p:grpSp>
        <p:nvGrpSpPr>
          <p:cNvPr id="41" name="Group 40">
            <a:extLst>
              <a:ext uri="{FF2B5EF4-FFF2-40B4-BE49-F238E27FC236}">
                <a16:creationId xmlns:a16="http://schemas.microsoft.com/office/drawing/2014/main" id="{1908E2F7-92C6-7BBD-4960-6D5A5974B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42" name="Freeform: Shape 41">
              <a:extLst>
                <a:ext uri="{FF2B5EF4-FFF2-40B4-BE49-F238E27FC236}">
                  <a16:creationId xmlns:a16="http://schemas.microsoft.com/office/drawing/2014/main" id="{A578AD94-162E-6853-D890-502943157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E723E1CD-6D26-68D5-1B55-21552D2D73A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44" name="Freeform: Shape 43">
                <a:extLst>
                  <a:ext uri="{FF2B5EF4-FFF2-40B4-BE49-F238E27FC236}">
                    <a16:creationId xmlns:a16="http://schemas.microsoft.com/office/drawing/2014/main" id="{D3FF8055-515C-F441-B150-A2933CA0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D4DA0EA-DBF9-2FD1-F5AA-98655AC44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90AEE03-E9D0-5DE2-5CC7-C80345F40A2E}"/>
              </a:ext>
            </a:extLst>
          </p:cNvPr>
          <p:cNvSpPr txBox="1"/>
          <p:nvPr/>
        </p:nvSpPr>
        <p:spPr>
          <a:xfrm>
            <a:off x="762000" y="975400"/>
            <a:ext cx="10251050" cy="5355312"/>
          </a:xfrm>
          <a:prstGeom prst="rect">
            <a:avLst/>
          </a:prstGeom>
          <a:noFill/>
        </p:spPr>
        <p:txBody>
          <a:bodyPr wrap="square">
            <a:spAutoFit/>
          </a:bodyPr>
          <a:lstStyle/>
          <a:p>
            <a:r>
              <a:rPr lang="en-US" b="1" u="sng" dirty="0"/>
              <a:t>Handling missing values:</a:t>
            </a:r>
          </a:p>
          <a:p>
            <a:pPr marL="285750" indent="-285750">
              <a:buFont typeface="Arial" panose="020B0604020202020204" pitchFamily="34" charset="0"/>
              <a:buChar char="•"/>
            </a:pPr>
            <a:r>
              <a:rPr lang="en-US" dirty="0"/>
              <a:t>The data contained a total of 105,562 cells with missing values. </a:t>
            </a:r>
          </a:p>
          <a:p>
            <a:pPr marL="285750" indent="-285750">
              <a:buFont typeface="Arial" panose="020B0604020202020204" pitchFamily="34" charset="0"/>
              <a:buChar char="•"/>
            </a:pPr>
            <a:r>
              <a:rPr lang="en-US" dirty="0"/>
              <a:t>Columns such as 'homepage','</a:t>
            </a:r>
            <a:r>
              <a:rPr lang="en-US" dirty="0" err="1"/>
              <a:t>belongs_to_collection</a:t>
            </a:r>
            <a:r>
              <a:rPr lang="en-US" dirty="0"/>
              <a:t>’, '</a:t>
            </a:r>
            <a:r>
              <a:rPr lang="en-US" dirty="0" err="1"/>
              <a:t>original_title</a:t>
            </a:r>
            <a:r>
              <a:rPr lang="en-US" dirty="0"/>
              <a:t>’, 'overview’, '</a:t>
            </a:r>
            <a:r>
              <a:rPr lang="en-US" dirty="0" err="1"/>
              <a:t>poster_path</a:t>
            </a:r>
            <a:r>
              <a:rPr lang="en-US" dirty="0"/>
              <a:t>’, '</a:t>
            </a:r>
            <a:r>
              <a:rPr lang="en-US" dirty="0" err="1"/>
              <a:t>release_date</a:t>
            </a:r>
            <a:r>
              <a:rPr lang="en-US" dirty="0"/>
              <a:t>’, 'revenue’, 'status’, 'tagline’, 'video’,  '</a:t>
            </a:r>
            <a:r>
              <a:rPr lang="en-US" dirty="0" err="1"/>
              <a:t>imdb_id</a:t>
            </a:r>
            <a:r>
              <a:rPr lang="en-US" dirty="0"/>
              <a:t> were dropped as they are not needed for the analysis. </a:t>
            </a:r>
          </a:p>
          <a:p>
            <a:pPr marL="285750" indent="-285750">
              <a:buFont typeface="Arial" panose="020B0604020202020204" pitchFamily="34" charset="0"/>
              <a:buChar char="•"/>
            </a:pPr>
            <a:r>
              <a:rPr lang="en-US" dirty="0"/>
              <a:t>The rows which has no movie title were also dropped.</a:t>
            </a:r>
          </a:p>
          <a:p>
            <a:pPr marL="285750" indent="-285750">
              <a:buFont typeface="Arial" panose="020B0604020202020204" pitchFamily="34" charset="0"/>
              <a:buChar char="•"/>
            </a:pPr>
            <a:r>
              <a:rPr lang="en-US" dirty="0"/>
              <a:t>These two steps reduced the missing value count to 268. </a:t>
            </a:r>
          </a:p>
          <a:p>
            <a:pPr marL="285750" indent="-285750">
              <a:buFont typeface="Arial" panose="020B0604020202020204" pitchFamily="34" charset="0"/>
              <a:buChar char="•"/>
            </a:pPr>
            <a:endParaRPr lang="en-US" dirty="0"/>
          </a:p>
          <a:p>
            <a:r>
              <a:rPr lang="en-US" b="1" u="sng" dirty="0"/>
              <a:t>Handling Duplicate values:</a:t>
            </a:r>
          </a:p>
          <a:p>
            <a:pPr marL="285750" indent="-285750">
              <a:buFont typeface="Arial" panose="020B0604020202020204" pitchFamily="34" charset="0"/>
              <a:buChar char="•"/>
            </a:pPr>
            <a:r>
              <a:rPr lang="en-US" dirty="0"/>
              <a:t>30 movies were duplicated in the file which were removed.</a:t>
            </a:r>
          </a:p>
          <a:p>
            <a:pPr marL="285750" indent="-285750">
              <a:buFont typeface="Arial" panose="020B0604020202020204" pitchFamily="34" charset="0"/>
              <a:buChar char="•"/>
            </a:pPr>
            <a:endParaRPr lang="en-US" dirty="0"/>
          </a:p>
          <a:p>
            <a:r>
              <a:rPr lang="en-US" b="1" u="sng" dirty="0"/>
              <a:t>Data imputation: </a:t>
            </a:r>
          </a:p>
          <a:p>
            <a:pPr marL="285750" indent="-285750">
              <a:buFont typeface="Arial" panose="020B0604020202020204" pitchFamily="34" charset="0"/>
              <a:buChar char="•"/>
            </a:pPr>
            <a:r>
              <a:rPr lang="en-US" dirty="0"/>
              <a:t>11 values for ‘</a:t>
            </a:r>
            <a:r>
              <a:rPr lang="en-US" dirty="0" err="1"/>
              <a:t>original_language</a:t>
            </a:r>
            <a:r>
              <a:rPr lang="en-US" dirty="0"/>
              <a:t>’ were imputed manually</a:t>
            </a:r>
          </a:p>
          <a:p>
            <a:pPr marL="285750" indent="-285750">
              <a:buFont typeface="Arial" panose="020B0604020202020204" pitchFamily="34" charset="0"/>
              <a:buChar char="•"/>
            </a:pPr>
            <a:r>
              <a:rPr lang="en-US" dirty="0"/>
              <a:t>257 null values for the ‘runtime’ column were filled with 0. </a:t>
            </a:r>
          </a:p>
          <a:p>
            <a:r>
              <a:rPr lang="en-US" b="1" u="sng" dirty="0"/>
              <a:t>Data Transformation:</a:t>
            </a:r>
          </a:p>
          <a:p>
            <a:pPr marL="285750" indent="-285750">
              <a:buFont typeface="Arial" panose="020B0604020202020204" pitchFamily="34" charset="0"/>
              <a:buChar char="•"/>
            </a:pPr>
            <a:r>
              <a:rPr lang="en-US" dirty="0"/>
              <a:t>For content-based filtering, the data for columns such as ‘genres’, ‘</a:t>
            </a:r>
            <a:r>
              <a:rPr lang="en-US" dirty="0" err="1"/>
              <a:t>production_companies</a:t>
            </a:r>
            <a:r>
              <a:rPr lang="en-US" dirty="0"/>
              <a:t>’ , ‘production countries’, ‘</a:t>
            </a:r>
            <a:r>
              <a:rPr lang="en-US" dirty="0" err="1"/>
              <a:t>spoken_langugages</a:t>
            </a:r>
            <a:r>
              <a:rPr lang="en-US" dirty="0"/>
              <a:t>’ needs to be in a list format. The key-value pairs were transformed to a simple list. </a:t>
            </a:r>
          </a:p>
          <a:p>
            <a:r>
              <a:rPr lang="en-US" dirty="0"/>
              <a:t>After pre-processing, the shape of the final data was (45466, 13)</a:t>
            </a:r>
          </a:p>
        </p:txBody>
      </p:sp>
    </p:spTree>
    <p:extLst>
      <p:ext uri="{BB962C8B-B14F-4D97-AF65-F5344CB8AC3E}">
        <p14:creationId xmlns:p14="http://schemas.microsoft.com/office/powerpoint/2010/main" val="114351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3A65F-F01F-DC85-1455-DB2DE1171F80}"/>
            </a:ext>
          </a:extLst>
        </p:cNvPr>
        <p:cNvGrpSpPr/>
        <p:nvPr/>
      </p:nvGrpSpPr>
      <p:grpSpPr>
        <a:xfrm>
          <a:off x="0" y="0"/>
          <a:ext cx="0" cy="0"/>
          <a:chOff x="0" y="0"/>
          <a:chExt cx="0" cy="0"/>
        </a:xfrm>
      </p:grpSpPr>
      <p:pic>
        <p:nvPicPr>
          <p:cNvPr id="12" name="Picture Placeholder 11" descr="A dirt road in the mountains">
            <a:extLst>
              <a:ext uri="{FF2B5EF4-FFF2-40B4-BE49-F238E27FC236}">
                <a16:creationId xmlns:a16="http://schemas.microsoft.com/office/drawing/2014/main" id="{474FFD0D-78EF-B3C3-B7F1-D6D4FE8F4EA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565" y="11"/>
            <a:ext cx="12191435" cy="6857989"/>
          </a:xfrm>
          <a:prstGeom prst="rect">
            <a:avLst/>
          </a:prstGeom>
        </p:spPr>
      </p:pic>
      <p:sp>
        <p:nvSpPr>
          <p:cNvPr id="4" name="Date Placeholder 3">
            <a:extLst>
              <a:ext uri="{FF2B5EF4-FFF2-40B4-BE49-F238E27FC236}">
                <a16:creationId xmlns:a16="http://schemas.microsoft.com/office/drawing/2014/main" id="{1073415F-7851-0070-D7E1-2E7CB65E24AD}"/>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C6A624B1-4071-04FB-563B-562A7A601219}"/>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14</a:t>
            </a:fld>
            <a:endParaRPr lang="en-US">
              <a:solidFill>
                <a:srgbClr val="FFFFFF">
                  <a:alpha val="80000"/>
                </a:srgbClr>
              </a:solidFill>
            </a:endParaRPr>
          </a:p>
        </p:txBody>
      </p:sp>
      <p:sp>
        <p:nvSpPr>
          <p:cNvPr id="25" name="Title 24">
            <a:extLst>
              <a:ext uri="{FF2B5EF4-FFF2-40B4-BE49-F238E27FC236}">
                <a16:creationId xmlns:a16="http://schemas.microsoft.com/office/drawing/2014/main" id="{F47FF30E-77F8-AE78-5618-3AA3914D92B0}"/>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IV</a:t>
            </a:r>
          </a:p>
        </p:txBody>
      </p:sp>
      <p:sp>
        <p:nvSpPr>
          <p:cNvPr id="7" name="Text Placeholder 6">
            <a:extLst>
              <a:ext uri="{FF2B5EF4-FFF2-40B4-BE49-F238E27FC236}">
                <a16:creationId xmlns:a16="http://schemas.microsoft.com/office/drawing/2014/main" id="{836FB95B-CC7D-F48E-7465-22DC9A4CDA95}"/>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Modeling</a:t>
            </a:r>
          </a:p>
        </p:txBody>
      </p:sp>
    </p:spTree>
    <p:extLst>
      <p:ext uri="{BB962C8B-B14F-4D97-AF65-F5344CB8AC3E}">
        <p14:creationId xmlns:p14="http://schemas.microsoft.com/office/powerpoint/2010/main" val="323979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602512" y="637866"/>
            <a:ext cx="10668000" cy="758952"/>
          </a:xfrm>
        </p:spPr>
        <p:txBody>
          <a:bodyPr>
            <a:normAutofit/>
          </a:bodyPr>
          <a:lstStyle/>
          <a:p>
            <a:r>
              <a:rPr lang="en-US" sz="3600" dirty="0"/>
              <a:t>Recommendation System algorithms:</a:t>
            </a:r>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15</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1825831" y="1396818"/>
            <a:ext cx="3276602" cy="660037"/>
          </a:xfrm>
        </p:spPr>
        <p:txBody>
          <a:bodyPr/>
          <a:lstStyle/>
          <a:p>
            <a:r>
              <a:rPr lang="en-US" dirty="0"/>
              <a:t>Content Based	 </a:t>
            </a:r>
          </a:p>
        </p:txBody>
      </p:sp>
      <p:sp>
        <p:nvSpPr>
          <p:cNvPr id="4" name="Content Placeholder 3">
            <a:extLst>
              <a:ext uri="{FF2B5EF4-FFF2-40B4-BE49-F238E27FC236}">
                <a16:creationId xmlns:a16="http://schemas.microsoft.com/office/drawing/2014/main" id="{784761E1-44EE-4587-86A3-C8CF6C91C0C8}"/>
              </a:ext>
            </a:extLst>
          </p:cNvPr>
          <p:cNvSpPr>
            <a:spLocks noGrp="1"/>
          </p:cNvSpPr>
          <p:nvPr>
            <p:ph sz="half" idx="2"/>
          </p:nvPr>
        </p:nvSpPr>
        <p:spPr>
          <a:xfrm>
            <a:off x="602514" y="2094034"/>
            <a:ext cx="5068209" cy="4538120"/>
          </a:xfrm>
        </p:spPr>
        <p:txBody>
          <a:bodyPr>
            <a:normAutofit/>
          </a:bodyPr>
          <a:lstStyle/>
          <a:p>
            <a:r>
              <a:rPr lang="en-US" dirty="0"/>
              <a:t>Content-based filtering methods are mainly based on the description of an item and a profile of the user’s preferred choices. In content-based filtering, keywords are used to describe the items, whereas a user profile is built to state the type of item this user likes.</a:t>
            </a:r>
          </a:p>
          <a:p>
            <a:r>
              <a:rPr lang="en-US" dirty="0"/>
              <a:t>Focus is on the category used for filtration such as the genre, actor, director, rating </a:t>
            </a:r>
            <a:r>
              <a:rPr lang="en-US" dirty="0" err="1"/>
              <a:t>etc</a:t>
            </a:r>
            <a:endParaRPr lang="en-US" dirty="0"/>
          </a:p>
          <a:p>
            <a:r>
              <a:rPr lang="en-US" dirty="0"/>
              <a:t>For example, if a user likes to watch movies such as Mission Impossible, then the recommender system recommends movies of the action genre or movies of Tom Cruise. </a:t>
            </a:r>
          </a:p>
          <a:p>
            <a:r>
              <a:rPr lang="en-US" dirty="0"/>
              <a:t>Evaluation Metrics: Cosine Similarity Matrix</a:t>
            </a:r>
          </a:p>
        </p:txBody>
      </p:sp>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8312886" y="1371846"/>
            <a:ext cx="3276602" cy="660037"/>
          </a:xfrm>
        </p:spPr>
        <p:txBody>
          <a:bodyPr/>
          <a:lstStyle/>
          <a:p>
            <a:r>
              <a:rPr lang="en-US" dirty="0"/>
              <a:t>Collaborative </a:t>
            </a:r>
          </a:p>
        </p:txBody>
      </p:sp>
      <p:sp>
        <p:nvSpPr>
          <p:cNvPr id="6" name="Content Placeholder 5">
            <a:extLst>
              <a:ext uri="{FF2B5EF4-FFF2-40B4-BE49-F238E27FC236}">
                <a16:creationId xmlns:a16="http://schemas.microsoft.com/office/drawing/2014/main" id="{EFCE736D-039D-431C-A9F3-E4208EABFC9E}"/>
              </a:ext>
            </a:extLst>
          </p:cNvPr>
          <p:cNvSpPr>
            <a:spLocks noGrp="1"/>
          </p:cNvSpPr>
          <p:nvPr>
            <p:ph sz="quarter" idx="4"/>
          </p:nvPr>
        </p:nvSpPr>
        <p:spPr>
          <a:xfrm>
            <a:off x="6843704" y="2031883"/>
            <a:ext cx="5068209" cy="4538119"/>
          </a:xfrm>
        </p:spPr>
        <p:txBody>
          <a:bodyPr>
            <a:normAutofit/>
          </a:bodyPr>
          <a:lstStyle/>
          <a:p>
            <a:r>
              <a:rPr lang="en-US" dirty="0"/>
              <a:t>The collaborative filtering method is based on collecting and analyzing information based on behaviors, activities, or user preferences and predicting what they will like based on the similarity with other users. </a:t>
            </a:r>
          </a:p>
          <a:p>
            <a:r>
              <a:rPr lang="en-US" dirty="0"/>
              <a:t>For example, if X likes Comedy and Thriller, Romance while user Y likes Romance, Comedy, and Sci-fi, they have similar interests. So, there is a high probability that X would like Sci-fi and Y would enjoy Thriller. </a:t>
            </a:r>
          </a:p>
          <a:p>
            <a:r>
              <a:rPr lang="en-US" dirty="0"/>
              <a:t>One of the main advantages of the collaborative filtering approach is that it can recommend complex items accurately, such as movies, without requiring an understanding of the item itself as it does not depend on machine analyzable content.</a:t>
            </a:r>
          </a:p>
        </p:txBody>
      </p:sp>
    </p:spTree>
    <p:extLst>
      <p:ext uri="{BB962C8B-B14F-4D97-AF65-F5344CB8AC3E}">
        <p14:creationId xmlns:p14="http://schemas.microsoft.com/office/powerpoint/2010/main" val="255954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314D-0524-7F74-7215-EB44AC451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57A71-7959-A360-FB9A-0AD5EE458BCB}"/>
              </a:ext>
            </a:extLst>
          </p:cNvPr>
          <p:cNvSpPr>
            <a:spLocks noGrp="1"/>
          </p:cNvSpPr>
          <p:nvPr>
            <p:ph type="title"/>
          </p:nvPr>
        </p:nvSpPr>
        <p:spPr>
          <a:xfrm>
            <a:off x="602512" y="637866"/>
            <a:ext cx="10668000" cy="758952"/>
          </a:xfrm>
        </p:spPr>
        <p:txBody>
          <a:bodyPr>
            <a:normAutofit/>
          </a:bodyPr>
          <a:lstStyle/>
          <a:p>
            <a:r>
              <a:rPr lang="en-US" dirty="0"/>
              <a:t>Recommendation System algorithms</a:t>
            </a:r>
          </a:p>
        </p:txBody>
      </p:sp>
      <p:sp>
        <p:nvSpPr>
          <p:cNvPr id="11" name="Slide Number Placeholder 5">
            <a:extLst>
              <a:ext uri="{FF2B5EF4-FFF2-40B4-BE49-F238E27FC236}">
                <a16:creationId xmlns:a16="http://schemas.microsoft.com/office/drawing/2014/main" id="{3E511B93-7C7D-3720-370C-B206FDE8C38D}"/>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16</a:t>
            </a:fld>
            <a:endParaRPr lang="en-US" dirty="0"/>
          </a:p>
        </p:txBody>
      </p:sp>
      <p:sp>
        <p:nvSpPr>
          <p:cNvPr id="3" name="Text Placeholder 2">
            <a:extLst>
              <a:ext uri="{FF2B5EF4-FFF2-40B4-BE49-F238E27FC236}">
                <a16:creationId xmlns:a16="http://schemas.microsoft.com/office/drawing/2014/main" id="{96C09CF8-6919-0E8D-7A0F-F6A9CA77861A}"/>
              </a:ext>
            </a:extLst>
          </p:cNvPr>
          <p:cNvSpPr>
            <a:spLocks noGrp="1"/>
          </p:cNvSpPr>
          <p:nvPr>
            <p:ph type="body" idx="1"/>
          </p:nvPr>
        </p:nvSpPr>
        <p:spPr>
          <a:xfrm>
            <a:off x="1449348" y="1973874"/>
            <a:ext cx="2350521" cy="660037"/>
          </a:xfrm>
        </p:spPr>
        <p:txBody>
          <a:bodyPr/>
          <a:lstStyle/>
          <a:p>
            <a:r>
              <a:rPr lang="en-US" dirty="0"/>
              <a:t>Content Based	 </a:t>
            </a:r>
          </a:p>
        </p:txBody>
      </p:sp>
      <p:sp>
        <p:nvSpPr>
          <p:cNvPr id="15" name="Text Placeholder 14">
            <a:extLst>
              <a:ext uri="{FF2B5EF4-FFF2-40B4-BE49-F238E27FC236}">
                <a16:creationId xmlns:a16="http://schemas.microsoft.com/office/drawing/2014/main" id="{136249A9-CE68-D1A6-4851-788BC7BFEED6}"/>
              </a:ext>
            </a:extLst>
          </p:cNvPr>
          <p:cNvSpPr>
            <a:spLocks noGrp="1"/>
          </p:cNvSpPr>
          <p:nvPr>
            <p:ph type="body" sz="quarter" idx="3"/>
          </p:nvPr>
        </p:nvSpPr>
        <p:spPr>
          <a:xfrm>
            <a:off x="8225108" y="1969299"/>
            <a:ext cx="2047506" cy="660037"/>
          </a:xfrm>
        </p:spPr>
        <p:txBody>
          <a:bodyPr/>
          <a:lstStyle/>
          <a:p>
            <a:r>
              <a:rPr lang="en-US" dirty="0"/>
              <a:t>Collaborative </a:t>
            </a:r>
          </a:p>
        </p:txBody>
      </p:sp>
      <p:pic>
        <p:nvPicPr>
          <p:cNvPr id="2050" name="Picture 2" descr="Collaborative Filtering">
            <a:extLst>
              <a:ext uri="{FF2B5EF4-FFF2-40B4-BE49-F238E27FC236}">
                <a16:creationId xmlns:a16="http://schemas.microsoft.com/office/drawing/2014/main" id="{5169D083-1A7C-1366-5DB6-8468EDF32967}"/>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610561" y="2850826"/>
            <a:ext cx="3276600" cy="31607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tent-based filtering">
            <a:extLst>
              <a:ext uri="{FF2B5EF4-FFF2-40B4-BE49-F238E27FC236}">
                <a16:creationId xmlns:a16="http://schemas.microsoft.com/office/drawing/2014/main" id="{27056BA7-D210-D3F6-1CDB-E9D9435546B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8028" y="2850826"/>
            <a:ext cx="3276600" cy="316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57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742C2C-365B-C96C-469F-2E138D957822}"/>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E9226BB-BF00-1500-A133-726765C79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C5F546F1-F08C-2795-331A-FAD389F69586}"/>
              </a:ext>
            </a:extLst>
          </p:cNvPr>
          <p:cNvSpPr>
            <a:spLocks noGrp="1"/>
          </p:cNvSpPr>
          <p:nvPr>
            <p:ph type="title"/>
          </p:nvPr>
        </p:nvSpPr>
        <p:spPr>
          <a:xfrm>
            <a:off x="611581" y="596369"/>
            <a:ext cx="8245980" cy="1134449"/>
          </a:xfrm>
        </p:spPr>
        <p:txBody>
          <a:bodyPr vert="horz" lIns="91440" tIns="45720" rIns="91440" bIns="45720" rtlCol="0" anchor="b" anchorCtr="0">
            <a:normAutofit/>
          </a:bodyPr>
          <a:lstStyle/>
          <a:p>
            <a:r>
              <a:rPr lang="en-US" sz="5400" dirty="0"/>
              <a:t>Content Based Filtration</a:t>
            </a:r>
          </a:p>
        </p:txBody>
      </p:sp>
      <p:sp>
        <p:nvSpPr>
          <p:cNvPr id="6" name="Slide Number Placeholder 5">
            <a:extLst>
              <a:ext uri="{FF2B5EF4-FFF2-40B4-BE49-F238E27FC236}">
                <a16:creationId xmlns:a16="http://schemas.microsoft.com/office/drawing/2014/main" id="{D7F72E27-6DF7-0A65-C9CA-2BD6BCD1532A}"/>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17</a:t>
            </a:fld>
            <a:endParaRPr lang="en-US"/>
          </a:p>
        </p:txBody>
      </p:sp>
      <p:grpSp>
        <p:nvGrpSpPr>
          <p:cNvPr id="41" name="Group 40">
            <a:extLst>
              <a:ext uri="{FF2B5EF4-FFF2-40B4-BE49-F238E27FC236}">
                <a16:creationId xmlns:a16="http://schemas.microsoft.com/office/drawing/2014/main" id="{20DDD6C1-814A-5476-F7A8-DB0E68204F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42" name="Freeform: Shape 41">
              <a:extLst>
                <a:ext uri="{FF2B5EF4-FFF2-40B4-BE49-F238E27FC236}">
                  <a16:creationId xmlns:a16="http://schemas.microsoft.com/office/drawing/2014/main" id="{121D01E8-9C10-4679-5EDA-928C6614A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04AB0031-79E3-D3A2-5475-141E13A75C3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44" name="Freeform: Shape 43">
                <a:extLst>
                  <a:ext uri="{FF2B5EF4-FFF2-40B4-BE49-F238E27FC236}">
                    <a16:creationId xmlns:a16="http://schemas.microsoft.com/office/drawing/2014/main" id="{4C36E7BC-D367-8763-A45A-D1A234DB4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9D3FD7B-B5E1-2207-137C-12E7BA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 name="Picture 12" descr="What is content-based filtering?">
            <a:extLst>
              <a:ext uri="{FF2B5EF4-FFF2-40B4-BE49-F238E27FC236}">
                <a16:creationId xmlns:a16="http://schemas.microsoft.com/office/drawing/2014/main" id="{220CA73B-C601-F8E2-88B6-EAB84B516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81" y="3283295"/>
            <a:ext cx="3257665" cy="13067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08DF74-8CEB-C99B-E686-0E243E16F2F4}"/>
              </a:ext>
            </a:extLst>
          </p:cNvPr>
          <p:cNvSpPr txBox="1"/>
          <p:nvPr/>
        </p:nvSpPr>
        <p:spPr>
          <a:xfrm>
            <a:off x="4575745" y="3150288"/>
            <a:ext cx="5711255" cy="1477328"/>
          </a:xfrm>
          <a:prstGeom prst="rect">
            <a:avLst/>
          </a:prstGeom>
          <a:noFill/>
        </p:spPr>
        <p:txBody>
          <a:bodyPr wrap="square">
            <a:spAutoFit/>
          </a:bodyPr>
          <a:lstStyle/>
          <a:p>
            <a:r>
              <a:rPr lang="en-US" dirty="0"/>
              <a:t>In this formula: </a:t>
            </a:r>
          </a:p>
          <a:p>
            <a:r>
              <a:rPr lang="en-US" dirty="0"/>
              <a:t>𝑥: The embedding vector of an item you've liked in the past </a:t>
            </a:r>
          </a:p>
          <a:p>
            <a:r>
              <a:rPr lang="en-US" dirty="0"/>
              <a:t>𝑦: The embedding vector of another item </a:t>
            </a:r>
          </a:p>
          <a:p>
            <a:r>
              <a:rPr lang="en-US" dirty="0"/>
              <a:t>(𝑥.𝑦): The dot product between the two vectors </a:t>
            </a:r>
          </a:p>
          <a:p>
            <a:r>
              <a:rPr lang="en-US" dirty="0"/>
              <a:t>||x||*||y||: The cross product between the two vectors</a:t>
            </a:r>
          </a:p>
        </p:txBody>
      </p:sp>
      <p:sp>
        <p:nvSpPr>
          <p:cNvPr id="2" name="TextBox 1">
            <a:extLst>
              <a:ext uri="{FF2B5EF4-FFF2-40B4-BE49-F238E27FC236}">
                <a16:creationId xmlns:a16="http://schemas.microsoft.com/office/drawing/2014/main" id="{9A03BD7C-C4F0-3454-54D5-79F22AC3B219}"/>
              </a:ext>
            </a:extLst>
          </p:cNvPr>
          <p:cNvSpPr txBox="1"/>
          <p:nvPr/>
        </p:nvSpPr>
        <p:spPr>
          <a:xfrm>
            <a:off x="780914" y="2729296"/>
            <a:ext cx="5711255" cy="369332"/>
          </a:xfrm>
          <a:prstGeom prst="rect">
            <a:avLst/>
          </a:prstGeom>
          <a:noFill/>
        </p:spPr>
        <p:txBody>
          <a:bodyPr wrap="square">
            <a:spAutoFit/>
          </a:bodyPr>
          <a:lstStyle/>
          <a:p>
            <a:r>
              <a:rPr lang="en-US" dirty="0"/>
              <a:t>Cosine Similarity Matrix</a:t>
            </a:r>
          </a:p>
        </p:txBody>
      </p:sp>
    </p:spTree>
    <p:extLst>
      <p:ext uri="{BB962C8B-B14F-4D97-AF65-F5344CB8AC3E}">
        <p14:creationId xmlns:p14="http://schemas.microsoft.com/office/powerpoint/2010/main" val="138297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FE129-ABAF-3C59-ECF9-1BAD19740AFD}"/>
            </a:ext>
          </a:extLst>
        </p:cNvPr>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64511D32-123D-0376-BE56-2619F4823CCA}"/>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18</a:t>
            </a:fld>
            <a:endParaRPr lang="en-US" dirty="0"/>
          </a:p>
        </p:txBody>
      </p:sp>
      <p:sp>
        <p:nvSpPr>
          <p:cNvPr id="9" name="Title 1">
            <a:extLst>
              <a:ext uri="{FF2B5EF4-FFF2-40B4-BE49-F238E27FC236}">
                <a16:creationId xmlns:a16="http://schemas.microsoft.com/office/drawing/2014/main" id="{9A40F311-53F4-8CB9-3948-8CC957D74CBE}"/>
              </a:ext>
            </a:extLst>
          </p:cNvPr>
          <p:cNvSpPr txBox="1">
            <a:spLocks/>
          </p:cNvSpPr>
          <p:nvPr/>
        </p:nvSpPr>
        <p:spPr>
          <a:xfrm>
            <a:off x="532490" y="498769"/>
            <a:ext cx="1926505" cy="7589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err="1">
                <a:latin typeface="Angsana New" panose="020B0502040204020203" pitchFamily="18" charset="-34"/>
                <a:cs typeface="Angsana New" panose="020B0502040204020203" pitchFamily="18" charset="-34"/>
              </a:rPr>
              <a:t>Dataframe</a:t>
            </a:r>
            <a:r>
              <a:rPr lang="en-US" sz="3600" u="sng" dirty="0">
                <a:latin typeface="Angsana New" panose="020B0502040204020203" pitchFamily="18" charset="-34"/>
                <a:cs typeface="Angsana New" panose="020B0502040204020203" pitchFamily="18" charset="-34"/>
              </a:rPr>
              <a:t>: </a:t>
            </a:r>
          </a:p>
        </p:txBody>
      </p:sp>
      <p:sp>
        <p:nvSpPr>
          <p:cNvPr id="15" name="Title 1">
            <a:extLst>
              <a:ext uri="{FF2B5EF4-FFF2-40B4-BE49-F238E27FC236}">
                <a16:creationId xmlns:a16="http://schemas.microsoft.com/office/drawing/2014/main" id="{8B23B369-9E0D-E25E-9EFC-E850961EF3F8}"/>
              </a:ext>
            </a:extLst>
          </p:cNvPr>
          <p:cNvSpPr txBox="1">
            <a:spLocks/>
          </p:cNvSpPr>
          <p:nvPr/>
        </p:nvSpPr>
        <p:spPr>
          <a:xfrm>
            <a:off x="458924" y="4196219"/>
            <a:ext cx="10668000" cy="81639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latin typeface="Angsana New" panose="020B0502040204020203" pitchFamily="18" charset="-34"/>
                <a:cs typeface="Angsana New" panose="020B0502040204020203" pitchFamily="18" charset="-34"/>
              </a:rPr>
              <a:t>Movies recommended based on the cast/specific actor: </a:t>
            </a:r>
          </a:p>
        </p:txBody>
      </p:sp>
      <p:pic>
        <p:nvPicPr>
          <p:cNvPr id="4" name="Picture 3">
            <a:extLst>
              <a:ext uri="{FF2B5EF4-FFF2-40B4-BE49-F238E27FC236}">
                <a16:creationId xmlns:a16="http://schemas.microsoft.com/office/drawing/2014/main" id="{42F461A9-556C-AE4F-4DB2-5A0E09839814}"/>
              </a:ext>
            </a:extLst>
          </p:cNvPr>
          <p:cNvPicPr>
            <a:picLocks noChangeAspect="1"/>
          </p:cNvPicPr>
          <p:nvPr/>
        </p:nvPicPr>
        <p:blipFill>
          <a:blip r:embed="rId2"/>
          <a:stretch>
            <a:fillRect/>
          </a:stretch>
        </p:blipFill>
        <p:spPr>
          <a:xfrm>
            <a:off x="619326" y="4875737"/>
            <a:ext cx="9530501" cy="1580669"/>
          </a:xfrm>
          <a:prstGeom prst="rect">
            <a:avLst/>
          </a:prstGeom>
        </p:spPr>
      </p:pic>
      <p:pic>
        <p:nvPicPr>
          <p:cNvPr id="7" name="Picture 6">
            <a:extLst>
              <a:ext uri="{FF2B5EF4-FFF2-40B4-BE49-F238E27FC236}">
                <a16:creationId xmlns:a16="http://schemas.microsoft.com/office/drawing/2014/main" id="{547890FA-7223-D4FD-2019-D6440280BE5B}"/>
              </a:ext>
            </a:extLst>
          </p:cNvPr>
          <p:cNvPicPr>
            <a:picLocks noChangeAspect="1"/>
          </p:cNvPicPr>
          <p:nvPr/>
        </p:nvPicPr>
        <p:blipFill>
          <a:blip r:embed="rId3"/>
          <a:stretch>
            <a:fillRect/>
          </a:stretch>
        </p:blipFill>
        <p:spPr>
          <a:xfrm>
            <a:off x="2804975" y="1404563"/>
            <a:ext cx="6215457" cy="1716840"/>
          </a:xfrm>
          <a:prstGeom prst="rect">
            <a:avLst/>
          </a:prstGeom>
        </p:spPr>
      </p:pic>
      <p:pic>
        <p:nvPicPr>
          <p:cNvPr id="16" name="Picture 15">
            <a:extLst>
              <a:ext uri="{FF2B5EF4-FFF2-40B4-BE49-F238E27FC236}">
                <a16:creationId xmlns:a16="http://schemas.microsoft.com/office/drawing/2014/main" id="{0DD0E214-E366-873D-2990-F62D611D321A}"/>
              </a:ext>
            </a:extLst>
          </p:cNvPr>
          <p:cNvPicPr>
            <a:picLocks noChangeAspect="1"/>
          </p:cNvPicPr>
          <p:nvPr/>
        </p:nvPicPr>
        <p:blipFill>
          <a:blip r:embed="rId4"/>
          <a:stretch>
            <a:fillRect/>
          </a:stretch>
        </p:blipFill>
        <p:spPr>
          <a:xfrm>
            <a:off x="532490" y="1403961"/>
            <a:ext cx="3817088" cy="1717442"/>
          </a:xfrm>
          <a:prstGeom prst="rect">
            <a:avLst/>
          </a:prstGeom>
        </p:spPr>
      </p:pic>
    </p:spTree>
    <p:extLst>
      <p:ext uri="{BB962C8B-B14F-4D97-AF65-F5344CB8AC3E}">
        <p14:creationId xmlns:p14="http://schemas.microsoft.com/office/powerpoint/2010/main" val="213963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4798-DFF6-48EB-3D9A-DF7D09C76CC5}"/>
            </a:ext>
          </a:extLst>
        </p:cNvPr>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11EECFA5-921E-20CC-D494-DF0963D30388}"/>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19</a:t>
            </a:fld>
            <a:endParaRPr lang="en-US" dirty="0"/>
          </a:p>
        </p:txBody>
      </p:sp>
      <p:sp>
        <p:nvSpPr>
          <p:cNvPr id="15" name="Title 1">
            <a:extLst>
              <a:ext uri="{FF2B5EF4-FFF2-40B4-BE49-F238E27FC236}">
                <a16:creationId xmlns:a16="http://schemas.microsoft.com/office/drawing/2014/main" id="{D951A333-7A14-B354-88F9-921C766FF053}"/>
              </a:ext>
            </a:extLst>
          </p:cNvPr>
          <p:cNvSpPr txBox="1">
            <a:spLocks/>
          </p:cNvSpPr>
          <p:nvPr/>
        </p:nvSpPr>
        <p:spPr>
          <a:xfrm>
            <a:off x="360069" y="561446"/>
            <a:ext cx="10668000" cy="81639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latin typeface="Angsana New" panose="020B0502040204020203" pitchFamily="18" charset="-34"/>
                <a:cs typeface="Angsana New" panose="020B0502040204020203" pitchFamily="18" charset="-34"/>
              </a:rPr>
              <a:t>Movies recommended based on the cast, keywords, crew: </a:t>
            </a:r>
          </a:p>
        </p:txBody>
      </p:sp>
      <p:pic>
        <p:nvPicPr>
          <p:cNvPr id="3" name="Picture 2">
            <a:extLst>
              <a:ext uri="{FF2B5EF4-FFF2-40B4-BE49-F238E27FC236}">
                <a16:creationId xmlns:a16="http://schemas.microsoft.com/office/drawing/2014/main" id="{6C1B98ED-784F-EFB8-6191-AE72EE3151A2}"/>
              </a:ext>
            </a:extLst>
          </p:cNvPr>
          <p:cNvPicPr>
            <a:picLocks noChangeAspect="1"/>
          </p:cNvPicPr>
          <p:nvPr/>
        </p:nvPicPr>
        <p:blipFill>
          <a:blip r:embed="rId2"/>
          <a:stretch>
            <a:fillRect/>
          </a:stretch>
        </p:blipFill>
        <p:spPr>
          <a:xfrm>
            <a:off x="1737132" y="1872115"/>
            <a:ext cx="7531487" cy="4102311"/>
          </a:xfrm>
          <a:prstGeom prst="rect">
            <a:avLst/>
          </a:prstGeom>
        </p:spPr>
      </p:pic>
    </p:spTree>
    <p:extLst>
      <p:ext uri="{BB962C8B-B14F-4D97-AF65-F5344CB8AC3E}">
        <p14:creationId xmlns:p14="http://schemas.microsoft.com/office/powerpoint/2010/main" val="357891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762000" y="1084520"/>
            <a:ext cx="4400549" cy="1335937"/>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CRISP-DM</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dirty="0"/>
              <a:t>03-Dec-2024</a:t>
            </a:r>
          </a:p>
        </p:txBody>
      </p:sp>
      <p:pic>
        <p:nvPicPr>
          <p:cNvPr id="7" name="Picture 6" descr="Seats with people at the movies">
            <a:extLst>
              <a:ext uri="{FF2B5EF4-FFF2-40B4-BE49-F238E27FC236}">
                <a16:creationId xmlns:a16="http://schemas.microsoft.com/office/drawing/2014/main" id="{6AC57244-B0D9-C9F5-D501-9BB8D57D253F}"/>
              </a:ext>
            </a:extLst>
          </p:cNvPr>
          <p:cNvPicPr>
            <a:picLocks noChangeAspect="1"/>
          </p:cNvPicPr>
          <p:nvPr/>
        </p:nvPicPr>
        <p:blipFill>
          <a:blip r:embed="rId3"/>
          <a:srcRect l="27947" r="9372"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61" name="Group 60">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62" name="Freeform: Shape 61">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0451804" y="401594"/>
            <a:ext cx="978195" cy="682926"/>
          </a:xfrm>
        </p:spPr>
        <p:txBody>
          <a:bodyPr vert="horz" lIns="91440" tIns="45720" rIns="91440" bIns="45720" rtlCol="0" anchor="t" anchorCtr="0">
            <a:normAutofit lnSpcReduction="10000"/>
          </a:bodyPr>
          <a:lstStyle/>
          <a:p>
            <a:pPr>
              <a:spcAft>
                <a:spcPts val="600"/>
              </a:spcAft>
            </a:pPr>
            <a:fld id="{D643A852-0206-46AC-B0EB-645612933129}" type="slidenum">
              <a:rPr lang="en-US">
                <a:solidFill>
                  <a:srgbClr val="FFFFFF"/>
                </a:solidFill>
              </a:rPr>
              <a:pPr>
                <a:spcAft>
                  <a:spcPts val="600"/>
                </a:spcAft>
              </a:pPr>
              <a:t>2</a:t>
            </a:fld>
            <a:endParaRPr lang="en-US" dirty="0">
              <a:solidFill>
                <a:srgbClr val="FFFFFF"/>
              </a:solidFill>
            </a:endParaRPr>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762000" y="3109956"/>
            <a:ext cx="4735033" cy="3167019"/>
          </a:xfrm>
        </p:spPr>
        <p:txBody>
          <a:bodyPr vert="horz" lIns="91440" tIns="45720" rIns="91440" bIns="45720" rtlCol="0" anchor="t">
            <a:normAutofit/>
          </a:bodyPr>
          <a:lstStyle/>
          <a:p>
            <a:pPr indent="-228600">
              <a:buFont typeface="Arial" panose="020B0604020202020204" pitchFamily="34" charset="0"/>
              <a:buChar char="•"/>
            </a:pPr>
            <a:r>
              <a:rPr lang="en-US" dirty="0"/>
              <a:t>Stage I - Business understanding</a:t>
            </a:r>
          </a:p>
          <a:p>
            <a:pPr indent="-228600">
              <a:buFont typeface="Arial" panose="020B0604020202020204" pitchFamily="34" charset="0"/>
              <a:buChar char="•"/>
            </a:pPr>
            <a:r>
              <a:rPr lang="en-US" dirty="0"/>
              <a:t>Stage II - Data Understanding</a:t>
            </a:r>
          </a:p>
          <a:p>
            <a:pPr indent="-228600">
              <a:buFont typeface="Arial" panose="020B0604020202020204" pitchFamily="34" charset="0"/>
              <a:buChar char="•"/>
            </a:pPr>
            <a:r>
              <a:rPr lang="en-US" dirty="0"/>
              <a:t>Stage III - Data Preparation</a:t>
            </a:r>
          </a:p>
          <a:p>
            <a:pPr indent="-228600">
              <a:buFont typeface="Arial" panose="020B0604020202020204" pitchFamily="34" charset="0"/>
              <a:buChar char="•"/>
            </a:pPr>
            <a:r>
              <a:rPr lang="en-US" dirty="0"/>
              <a:t>Stage IV - Modeling</a:t>
            </a:r>
          </a:p>
          <a:p>
            <a:pPr indent="-228600">
              <a:buFont typeface="Arial" panose="020B0604020202020204" pitchFamily="34" charset="0"/>
              <a:buChar char="•"/>
            </a:pPr>
            <a:r>
              <a:rPr lang="en-US" dirty="0"/>
              <a:t>Stage V - Evaluation</a:t>
            </a:r>
          </a:p>
          <a:p>
            <a:pPr indent="-228600">
              <a:buFont typeface="Arial" panose="020B0604020202020204" pitchFamily="34" charset="0"/>
              <a:buChar char="•"/>
            </a:pPr>
            <a:r>
              <a:rPr lang="en-US" dirty="0"/>
              <a:t>Stage VI - Deployment</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7368362" y="6310312"/>
            <a:ext cx="4572000" cy="365125"/>
          </a:xfrm>
        </p:spPr>
        <p:txBody>
          <a:bodyPr vert="horz" lIns="91440" tIns="45720" rIns="91440" bIns="45720" rtlCol="0" anchor="t" anchorCtr="0">
            <a:normAutofit/>
          </a:bodyPr>
          <a:lstStyle/>
          <a:p>
            <a:pPr>
              <a:spcAft>
                <a:spcPts val="600"/>
              </a:spcAft>
            </a:pPr>
            <a:r>
              <a:rPr lang="en-US" kern="1200" dirty="0">
                <a:solidFill>
                  <a:srgbClr val="FFFFFF"/>
                </a:solidFill>
                <a:latin typeface="+mn-lt"/>
                <a:ea typeface="+mn-ea"/>
                <a:cs typeface="+mn-cs"/>
              </a:rPr>
              <a:t>Capstone Project- Shivani Battu</a:t>
            </a:r>
          </a:p>
        </p:txBody>
      </p:sp>
    </p:spTree>
    <p:extLst>
      <p:ext uri="{BB962C8B-B14F-4D97-AF65-F5344CB8AC3E}">
        <p14:creationId xmlns:p14="http://schemas.microsoft.com/office/powerpoint/2010/main" val="83088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F294-D9C9-F74D-65F2-6F93B0FFC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07E41-A5F1-CA91-F309-6E5FAFF81EB3}"/>
              </a:ext>
            </a:extLst>
          </p:cNvPr>
          <p:cNvSpPr>
            <a:spLocks noGrp="1"/>
          </p:cNvSpPr>
          <p:nvPr>
            <p:ph type="title"/>
          </p:nvPr>
        </p:nvSpPr>
        <p:spPr>
          <a:xfrm>
            <a:off x="602512" y="637866"/>
            <a:ext cx="10668000" cy="758952"/>
          </a:xfrm>
        </p:spPr>
        <p:txBody>
          <a:bodyPr>
            <a:normAutofit/>
          </a:bodyPr>
          <a:lstStyle/>
          <a:p>
            <a:r>
              <a:rPr lang="en-US" sz="3600" dirty="0"/>
              <a:t>Collaborative Recommendation</a:t>
            </a:r>
          </a:p>
        </p:txBody>
      </p:sp>
      <p:sp>
        <p:nvSpPr>
          <p:cNvPr id="11" name="Slide Number Placeholder 5">
            <a:extLst>
              <a:ext uri="{FF2B5EF4-FFF2-40B4-BE49-F238E27FC236}">
                <a16:creationId xmlns:a16="http://schemas.microsoft.com/office/drawing/2014/main" id="{03D39221-3611-DF0A-C38E-D8A5AEB94F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20</a:t>
            </a:fld>
            <a:endParaRPr lang="en-US" dirty="0"/>
          </a:p>
        </p:txBody>
      </p:sp>
      <p:sp>
        <p:nvSpPr>
          <p:cNvPr id="4" name="Content Placeholder 3">
            <a:extLst>
              <a:ext uri="{FF2B5EF4-FFF2-40B4-BE49-F238E27FC236}">
                <a16:creationId xmlns:a16="http://schemas.microsoft.com/office/drawing/2014/main" id="{2EE9B31D-7DC9-713C-122D-2E00E70B6DE3}"/>
              </a:ext>
            </a:extLst>
          </p:cNvPr>
          <p:cNvSpPr>
            <a:spLocks noGrp="1"/>
          </p:cNvSpPr>
          <p:nvPr>
            <p:ph sz="half" idx="2"/>
          </p:nvPr>
        </p:nvSpPr>
        <p:spPr>
          <a:xfrm>
            <a:off x="450114" y="1495320"/>
            <a:ext cx="5787400" cy="4538120"/>
          </a:xfrm>
          <a:effectLst>
            <a:softEdge rad="31750"/>
          </a:effectLst>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en-US" sz="1900" b="1" u="sng" dirty="0"/>
              <a:t>SVD Algorithm:</a:t>
            </a:r>
            <a:r>
              <a:rPr lang="en-US" u="sng" dirty="0"/>
              <a:t> </a:t>
            </a:r>
          </a:p>
          <a:p>
            <a:r>
              <a:rPr lang="en-US" dirty="0"/>
              <a:t>Builds user-item matrix</a:t>
            </a:r>
          </a:p>
          <a:p>
            <a:r>
              <a:rPr lang="en-US" dirty="0"/>
              <a:t>Matrix factorization with SVD</a:t>
            </a:r>
          </a:p>
          <a:p>
            <a:pPr lvl="1"/>
            <a:r>
              <a:rPr lang="en-US" dirty="0"/>
              <a:t>SVD factorizes this user-item matrix into lower-dimensional matrices (typically user factors and item factors) that represent users and items in a latent feature space.</a:t>
            </a:r>
          </a:p>
          <a:p>
            <a:pPr lvl="1"/>
            <a:r>
              <a:rPr lang="en-US" dirty="0"/>
              <a:t>This allows the algorithm to make predictions for missing entries (unseen movies for a user) by estimating the ratings based on patterns observed across the dataset.</a:t>
            </a:r>
          </a:p>
          <a:p>
            <a:r>
              <a:rPr lang="en-US" dirty="0"/>
              <a:t>Cross-validation: The model was evaluated using RMSE and MAE on multiple folds, which is an excellent metric for understanding how well your model generalizes.</a:t>
            </a:r>
          </a:p>
          <a:p>
            <a:r>
              <a:rPr lang="en-US" dirty="0"/>
              <a:t>When the model makes predictions on the test set, Surprise calculates how close these predictions are to the actual ratings in the test set using RMSE (Root Mean Square Error) and MAE (Mean Absolute Error).</a:t>
            </a:r>
          </a:p>
        </p:txBody>
      </p:sp>
      <p:sp>
        <p:nvSpPr>
          <p:cNvPr id="20" name="Content Placeholder 3">
            <a:extLst>
              <a:ext uri="{FF2B5EF4-FFF2-40B4-BE49-F238E27FC236}">
                <a16:creationId xmlns:a16="http://schemas.microsoft.com/office/drawing/2014/main" id="{CD4076B6-0EBC-AA5D-80B8-33E4451A7F85}"/>
              </a:ext>
            </a:extLst>
          </p:cNvPr>
          <p:cNvSpPr txBox="1">
            <a:spLocks/>
          </p:cNvSpPr>
          <p:nvPr/>
        </p:nvSpPr>
        <p:spPr>
          <a:xfrm>
            <a:off x="6404600" y="1495320"/>
            <a:ext cx="5025400" cy="3610080"/>
          </a:xfrm>
          <a:prstGeom prst="rect">
            <a:avLst/>
          </a:prstGeom>
          <a:solidFill>
            <a:schemeClr val="accent6">
              <a:lumMod val="50000"/>
            </a:schemeClr>
          </a:solidFill>
          <a:effectLst>
            <a:softEdge rad="3175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Made Predictions for Specific Movies:</a:t>
            </a:r>
          </a:p>
          <a:p>
            <a:r>
              <a:rPr lang="en-US" sz="2400" dirty="0"/>
              <a:t>Ratings for specific user-movie pairs were predicted to see personalized recommendations.</a:t>
            </a:r>
          </a:p>
          <a:p>
            <a:pPr marL="0" indent="0">
              <a:buNone/>
            </a:pPr>
            <a:r>
              <a:rPr lang="en-US" sz="2400" dirty="0"/>
              <a:t>Generated Top-N Recommendations</a:t>
            </a:r>
          </a:p>
          <a:p>
            <a:r>
              <a:rPr lang="en-US" sz="2400" dirty="0"/>
              <a:t>Create a function to recommend top-N movies for each user based on predicted ratings. </a:t>
            </a:r>
          </a:p>
        </p:txBody>
      </p:sp>
    </p:spTree>
    <p:extLst>
      <p:ext uri="{BB962C8B-B14F-4D97-AF65-F5344CB8AC3E}">
        <p14:creationId xmlns:p14="http://schemas.microsoft.com/office/powerpoint/2010/main" val="3379319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2D8B-0933-9F84-E0BB-C500C9BAB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D908D-235B-9BCE-83BD-B391F5E3D5BC}"/>
              </a:ext>
            </a:extLst>
          </p:cNvPr>
          <p:cNvSpPr>
            <a:spLocks noGrp="1"/>
          </p:cNvSpPr>
          <p:nvPr>
            <p:ph type="title"/>
          </p:nvPr>
        </p:nvSpPr>
        <p:spPr>
          <a:xfrm>
            <a:off x="408923" y="3673865"/>
            <a:ext cx="10668000" cy="1011061"/>
          </a:xfrm>
        </p:spPr>
        <p:txBody>
          <a:bodyPr>
            <a:noAutofit/>
          </a:bodyPr>
          <a:lstStyle/>
          <a:p>
            <a:r>
              <a:rPr lang="en-US" sz="3600" u="sng" dirty="0">
                <a:latin typeface="Angsana New" panose="020B0502040204020203" pitchFamily="18" charset="-34"/>
                <a:cs typeface="Angsana New" panose="020B0502040204020203" pitchFamily="18" charset="-34"/>
              </a:rPr>
              <a:t>Recommend movies to a user 1 using collaborative filtering alone without relying on specific user pairs. </a:t>
            </a:r>
          </a:p>
        </p:txBody>
      </p:sp>
      <p:sp>
        <p:nvSpPr>
          <p:cNvPr id="11" name="Slide Number Placeholder 5">
            <a:extLst>
              <a:ext uri="{FF2B5EF4-FFF2-40B4-BE49-F238E27FC236}">
                <a16:creationId xmlns:a16="http://schemas.microsoft.com/office/drawing/2014/main" id="{DDFE0E3D-730F-A3C4-CADD-4C98D7D94932}"/>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21</a:t>
            </a:fld>
            <a:endParaRPr lang="en-US" dirty="0"/>
          </a:p>
        </p:txBody>
      </p:sp>
      <p:pic>
        <p:nvPicPr>
          <p:cNvPr id="6" name="Picture 5">
            <a:extLst>
              <a:ext uri="{FF2B5EF4-FFF2-40B4-BE49-F238E27FC236}">
                <a16:creationId xmlns:a16="http://schemas.microsoft.com/office/drawing/2014/main" id="{7ACC12E7-4BC0-0D0C-BF82-B013FCAB51CC}"/>
              </a:ext>
            </a:extLst>
          </p:cNvPr>
          <p:cNvPicPr>
            <a:picLocks noChangeAspect="1"/>
          </p:cNvPicPr>
          <p:nvPr/>
        </p:nvPicPr>
        <p:blipFill>
          <a:blip r:embed="rId2"/>
          <a:stretch>
            <a:fillRect/>
          </a:stretch>
        </p:blipFill>
        <p:spPr>
          <a:xfrm>
            <a:off x="1948473" y="4829186"/>
            <a:ext cx="7083406" cy="1583349"/>
          </a:xfrm>
          <a:prstGeom prst="rect">
            <a:avLst/>
          </a:prstGeom>
        </p:spPr>
      </p:pic>
      <p:pic>
        <p:nvPicPr>
          <p:cNvPr id="8" name="Picture 7">
            <a:extLst>
              <a:ext uri="{FF2B5EF4-FFF2-40B4-BE49-F238E27FC236}">
                <a16:creationId xmlns:a16="http://schemas.microsoft.com/office/drawing/2014/main" id="{596E483E-2666-6AB3-C4A0-8E73A3BFFE41}"/>
              </a:ext>
            </a:extLst>
          </p:cNvPr>
          <p:cNvPicPr>
            <a:picLocks noChangeAspect="1"/>
          </p:cNvPicPr>
          <p:nvPr/>
        </p:nvPicPr>
        <p:blipFill>
          <a:blip r:embed="rId3"/>
          <a:stretch>
            <a:fillRect/>
          </a:stretch>
        </p:blipFill>
        <p:spPr>
          <a:xfrm>
            <a:off x="2817285" y="467873"/>
            <a:ext cx="4065428" cy="1391442"/>
          </a:xfrm>
          <a:prstGeom prst="rect">
            <a:avLst/>
          </a:prstGeom>
        </p:spPr>
      </p:pic>
      <p:sp>
        <p:nvSpPr>
          <p:cNvPr id="9" name="Title 1">
            <a:extLst>
              <a:ext uri="{FF2B5EF4-FFF2-40B4-BE49-F238E27FC236}">
                <a16:creationId xmlns:a16="http://schemas.microsoft.com/office/drawing/2014/main" id="{997BFE76-6278-B8A9-F534-E9947635BA1B}"/>
              </a:ext>
            </a:extLst>
          </p:cNvPr>
          <p:cNvSpPr txBox="1">
            <a:spLocks/>
          </p:cNvSpPr>
          <p:nvPr/>
        </p:nvSpPr>
        <p:spPr>
          <a:xfrm>
            <a:off x="532490" y="498769"/>
            <a:ext cx="1926505" cy="7589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err="1">
                <a:latin typeface="Angsana New" panose="020B0502040204020203" pitchFamily="18" charset="-34"/>
                <a:cs typeface="Angsana New" panose="020B0502040204020203" pitchFamily="18" charset="-34"/>
              </a:rPr>
              <a:t>Dataframe</a:t>
            </a:r>
            <a:r>
              <a:rPr lang="en-US" sz="3600" u="sng" dirty="0">
                <a:latin typeface="Angsana New" panose="020B0502040204020203" pitchFamily="18" charset="-34"/>
                <a:cs typeface="Angsana New" panose="020B0502040204020203" pitchFamily="18" charset="-34"/>
              </a:rPr>
              <a:t>: </a:t>
            </a:r>
          </a:p>
        </p:txBody>
      </p:sp>
      <p:pic>
        <p:nvPicPr>
          <p:cNvPr id="12" name="Picture 11">
            <a:extLst>
              <a:ext uri="{FF2B5EF4-FFF2-40B4-BE49-F238E27FC236}">
                <a16:creationId xmlns:a16="http://schemas.microsoft.com/office/drawing/2014/main" id="{3DA338C5-CED8-90A1-0E40-D0B7F37D931C}"/>
              </a:ext>
            </a:extLst>
          </p:cNvPr>
          <p:cNvPicPr>
            <a:picLocks noChangeAspect="1"/>
          </p:cNvPicPr>
          <p:nvPr/>
        </p:nvPicPr>
        <p:blipFill>
          <a:blip r:embed="rId4"/>
          <a:stretch>
            <a:fillRect/>
          </a:stretch>
        </p:blipFill>
        <p:spPr>
          <a:xfrm>
            <a:off x="1948473" y="2713106"/>
            <a:ext cx="6492566" cy="524245"/>
          </a:xfrm>
          <a:prstGeom prst="rect">
            <a:avLst/>
          </a:prstGeom>
        </p:spPr>
      </p:pic>
      <p:sp>
        <p:nvSpPr>
          <p:cNvPr id="15" name="Title 1">
            <a:extLst>
              <a:ext uri="{FF2B5EF4-FFF2-40B4-BE49-F238E27FC236}">
                <a16:creationId xmlns:a16="http://schemas.microsoft.com/office/drawing/2014/main" id="{B75641C2-0479-C7BB-FFDB-803A2F3D3FB8}"/>
              </a:ext>
            </a:extLst>
          </p:cNvPr>
          <p:cNvSpPr txBox="1">
            <a:spLocks/>
          </p:cNvSpPr>
          <p:nvPr/>
        </p:nvSpPr>
        <p:spPr>
          <a:xfrm>
            <a:off x="408923" y="2009073"/>
            <a:ext cx="10668000" cy="81639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latin typeface="Angsana New" panose="020B0502040204020203" pitchFamily="18" charset="-34"/>
                <a:cs typeface="Angsana New" panose="020B0502040204020203" pitchFamily="18" charset="-34"/>
              </a:rPr>
              <a:t>Predicted ratings for a movie based on user’s activity: </a:t>
            </a:r>
          </a:p>
        </p:txBody>
      </p:sp>
    </p:spTree>
    <p:extLst>
      <p:ext uri="{BB962C8B-B14F-4D97-AF65-F5344CB8AC3E}">
        <p14:creationId xmlns:p14="http://schemas.microsoft.com/office/powerpoint/2010/main" val="2329188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DFE04-5F6D-BE9D-EB36-453F59E4C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735A0-4AAE-5478-2778-BFDE293B1FC9}"/>
              </a:ext>
            </a:extLst>
          </p:cNvPr>
          <p:cNvSpPr>
            <a:spLocks noGrp="1"/>
          </p:cNvSpPr>
          <p:nvPr>
            <p:ph type="title"/>
          </p:nvPr>
        </p:nvSpPr>
        <p:spPr>
          <a:xfrm>
            <a:off x="602512" y="637866"/>
            <a:ext cx="10668000" cy="758952"/>
          </a:xfrm>
        </p:spPr>
        <p:txBody>
          <a:bodyPr>
            <a:normAutofit/>
          </a:bodyPr>
          <a:lstStyle/>
          <a:p>
            <a:r>
              <a:rPr lang="en-US" sz="3600" dirty="0"/>
              <a:t>Neural Collaborative Recommendation</a:t>
            </a:r>
          </a:p>
        </p:txBody>
      </p:sp>
      <p:sp>
        <p:nvSpPr>
          <p:cNvPr id="11" name="Slide Number Placeholder 5">
            <a:extLst>
              <a:ext uri="{FF2B5EF4-FFF2-40B4-BE49-F238E27FC236}">
                <a16:creationId xmlns:a16="http://schemas.microsoft.com/office/drawing/2014/main" id="{B208D55B-440F-338E-3EB1-60BD8E0A6A6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22</a:t>
            </a:fld>
            <a:endParaRPr lang="en-US" dirty="0"/>
          </a:p>
        </p:txBody>
      </p:sp>
      <p:graphicFrame>
        <p:nvGraphicFramePr>
          <p:cNvPr id="22" name="Content Placeholder 3">
            <a:extLst>
              <a:ext uri="{FF2B5EF4-FFF2-40B4-BE49-F238E27FC236}">
                <a16:creationId xmlns:a16="http://schemas.microsoft.com/office/drawing/2014/main" id="{D44845DD-EAA3-4C3C-AC3D-F1E8929191F5}"/>
              </a:ext>
            </a:extLst>
          </p:cNvPr>
          <p:cNvGraphicFramePr>
            <a:graphicFrameLocks noGrp="1"/>
          </p:cNvGraphicFramePr>
          <p:nvPr>
            <p:ph sz="half" idx="2"/>
            <p:extLst>
              <p:ext uri="{D42A27DB-BD31-4B8C-83A1-F6EECF244321}">
                <p14:modId xmlns:p14="http://schemas.microsoft.com/office/powerpoint/2010/main" val="3723013456"/>
              </p:ext>
            </p:extLst>
          </p:nvPr>
        </p:nvGraphicFramePr>
        <p:xfrm>
          <a:off x="450114" y="1495320"/>
          <a:ext cx="4389014" cy="5018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Content Placeholder 3">
            <a:extLst>
              <a:ext uri="{FF2B5EF4-FFF2-40B4-BE49-F238E27FC236}">
                <a16:creationId xmlns:a16="http://schemas.microsoft.com/office/drawing/2014/main" id="{BB6D4ACB-CD2B-AAEC-6B5E-A9C0CB85F901}"/>
              </a:ext>
            </a:extLst>
          </p:cNvPr>
          <p:cNvSpPr txBox="1">
            <a:spLocks/>
          </p:cNvSpPr>
          <p:nvPr/>
        </p:nvSpPr>
        <p:spPr>
          <a:xfrm>
            <a:off x="5084232" y="1402385"/>
            <a:ext cx="6657654" cy="5254802"/>
          </a:xfrm>
          <a:prstGeom prst="rect">
            <a:avLst/>
          </a:prstGeom>
          <a:solidFill>
            <a:schemeClr val="accent6">
              <a:lumMod val="50000"/>
            </a:schemeClr>
          </a:solidFill>
          <a:effectLst>
            <a:softEdge rad="3175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t>Algorithm: </a:t>
            </a:r>
          </a:p>
          <a:p>
            <a:pPr marL="0" indent="0">
              <a:lnSpc>
                <a:spcPct val="100000"/>
              </a:lnSpc>
              <a:buNone/>
            </a:pPr>
            <a:r>
              <a:rPr lang="en-US" sz="1200" b="1" dirty="0"/>
              <a:t>Inputs: </a:t>
            </a:r>
            <a:r>
              <a:rPr lang="en-US" sz="1200" dirty="0"/>
              <a:t>User Input: A single integer representing the user ID.</a:t>
            </a:r>
          </a:p>
          <a:p>
            <a:pPr marL="0" indent="0">
              <a:lnSpc>
                <a:spcPct val="100000"/>
              </a:lnSpc>
              <a:buNone/>
            </a:pPr>
            <a:r>
              <a:rPr lang="en-US" sz="1200" dirty="0"/>
              <a:t>Item Input: A single integer representing the item (movie) ID.</a:t>
            </a:r>
          </a:p>
          <a:p>
            <a:pPr marL="0" indent="0">
              <a:lnSpc>
                <a:spcPct val="100000"/>
              </a:lnSpc>
              <a:buNone/>
            </a:pPr>
            <a:r>
              <a:rPr lang="en-US" sz="1200" b="1" dirty="0"/>
              <a:t>Embedding Layers: </a:t>
            </a:r>
            <a:r>
              <a:rPr lang="en-US" sz="1200" dirty="0"/>
              <a:t>Each input is passed through an embedding layer:</a:t>
            </a:r>
          </a:p>
          <a:p>
            <a:pPr marL="0" indent="0">
              <a:lnSpc>
                <a:spcPct val="100000"/>
              </a:lnSpc>
              <a:buNone/>
            </a:pPr>
            <a:r>
              <a:rPr lang="en-US" sz="1200" dirty="0"/>
              <a:t>User Embedding: Maps user IDs to dense vectors of size </a:t>
            </a:r>
            <a:r>
              <a:rPr lang="en-US" sz="1200" dirty="0" err="1"/>
              <a:t>embedding_size</a:t>
            </a:r>
            <a:r>
              <a:rPr lang="en-US" sz="1200" dirty="0"/>
              <a:t> (50 here).</a:t>
            </a:r>
          </a:p>
          <a:p>
            <a:pPr marL="0" indent="0">
              <a:lnSpc>
                <a:spcPct val="100000"/>
              </a:lnSpc>
              <a:buNone/>
            </a:pPr>
            <a:r>
              <a:rPr lang="en-US" sz="1200" dirty="0"/>
              <a:t>Item Embedding: Maps item IDs to dense vectors of size </a:t>
            </a:r>
            <a:r>
              <a:rPr lang="en-US" sz="1200" dirty="0" err="1"/>
              <a:t>embedding_size</a:t>
            </a:r>
            <a:r>
              <a:rPr lang="en-US" sz="1200" dirty="0"/>
              <a:t>.</a:t>
            </a:r>
          </a:p>
          <a:p>
            <a:pPr marL="0" indent="0">
              <a:lnSpc>
                <a:spcPct val="100000"/>
              </a:lnSpc>
              <a:buNone/>
            </a:pPr>
            <a:r>
              <a:rPr lang="en-US" sz="1200" b="1" dirty="0"/>
              <a:t>Flattening: </a:t>
            </a:r>
            <a:r>
              <a:rPr lang="en-US" sz="1200" dirty="0"/>
              <a:t>The embeddings for users and items are flattened into 1D vectors.</a:t>
            </a:r>
          </a:p>
          <a:p>
            <a:pPr marL="0" indent="0">
              <a:lnSpc>
                <a:spcPct val="100000"/>
              </a:lnSpc>
              <a:buNone/>
            </a:pPr>
            <a:r>
              <a:rPr lang="en-US" sz="1200" b="1" dirty="0"/>
              <a:t>Concatenation: </a:t>
            </a:r>
            <a:r>
              <a:rPr lang="en-US" sz="1200" dirty="0"/>
              <a:t>The flattened user and item embeddings are concatenated to form a single feature vector.</a:t>
            </a:r>
          </a:p>
          <a:p>
            <a:pPr marL="0" indent="0">
              <a:lnSpc>
                <a:spcPct val="100000"/>
              </a:lnSpc>
              <a:buNone/>
            </a:pPr>
            <a:r>
              <a:rPr lang="en-US" sz="1200" b="1" dirty="0"/>
              <a:t>Fully Connected Layers: </a:t>
            </a:r>
            <a:r>
              <a:rPr lang="en-US" sz="1200" dirty="0"/>
              <a:t>A feed-forward neural network processes the concatenated vector:</a:t>
            </a:r>
          </a:p>
          <a:p>
            <a:pPr marL="0" indent="0">
              <a:lnSpc>
                <a:spcPct val="100000"/>
              </a:lnSpc>
              <a:buNone/>
            </a:pPr>
            <a:r>
              <a:rPr lang="en-US" sz="1200" dirty="0"/>
              <a:t>Dense Layer 1: 128 units, </a:t>
            </a:r>
            <a:r>
              <a:rPr lang="en-US" sz="1200" dirty="0" err="1"/>
              <a:t>ReLU</a:t>
            </a:r>
            <a:r>
              <a:rPr lang="en-US" sz="1200" dirty="0"/>
              <a:t> activation.</a:t>
            </a:r>
          </a:p>
          <a:p>
            <a:pPr marL="0" indent="0">
              <a:lnSpc>
                <a:spcPct val="100000"/>
              </a:lnSpc>
              <a:buNone/>
            </a:pPr>
            <a:r>
              <a:rPr lang="en-US" sz="1200" dirty="0"/>
              <a:t>Dense Layer 2: 64 units, </a:t>
            </a:r>
            <a:r>
              <a:rPr lang="en-US" sz="1200" dirty="0" err="1"/>
              <a:t>ReLU</a:t>
            </a:r>
            <a:r>
              <a:rPr lang="en-US" sz="1200" dirty="0"/>
              <a:t> activation.</a:t>
            </a:r>
          </a:p>
          <a:p>
            <a:pPr marL="0" indent="0">
              <a:lnSpc>
                <a:spcPct val="100000"/>
              </a:lnSpc>
              <a:buNone/>
            </a:pPr>
            <a:r>
              <a:rPr lang="en-US" sz="1200" b="1" dirty="0"/>
              <a:t>Output Layer: </a:t>
            </a:r>
            <a:r>
              <a:rPr lang="en-US" sz="1200" dirty="0"/>
              <a:t>A single neuron outputs the predicted rating (a continuous value).</a:t>
            </a:r>
          </a:p>
          <a:p>
            <a:pPr marL="0" indent="0">
              <a:lnSpc>
                <a:spcPct val="100000"/>
              </a:lnSpc>
              <a:buNone/>
            </a:pPr>
            <a:r>
              <a:rPr lang="en-US" sz="1200" b="1" dirty="0"/>
              <a:t>Loss and Optimization:</a:t>
            </a:r>
          </a:p>
          <a:p>
            <a:pPr marL="0" indent="0">
              <a:lnSpc>
                <a:spcPct val="100000"/>
              </a:lnSpc>
              <a:buNone/>
            </a:pPr>
            <a:r>
              <a:rPr lang="en-US" sz="1200" dirty="0"/>
              <a:t>Loss: Mean Squared Error (MSE) to minimize the difference between predicted and actual ratings.</a:t>
            </a:r>
          </a:p>
          <a:p>
            <a:pPr marL="0" indent="0">
              <a:lnSpc>
                <a:spcPct val="100000"/>
              </a:lnSpc>
              <a:buNone/>
            </a:pPr>
            <a:r>
              <a:rPr lang="en-US" sz="1200" dirty="0"/>
              <a:t>Optimizer: Adam for efficient training.</a:t>
            </a:r>
          </a:p>
          <a:p>
            <a:pPr marL="0" indent="0">
              <a:lnSpc>
                <a:spcPct val="100000"/>
              </a:lnSpc>
              <a:buNone/>
            </a:pPr>
            <a:endParaRPr lang="en-US" sz="1200" dirty="0"/>
          </a:p>
          <a:p>
            <a:pPr marL="0" indent="0">
              <a:lnSpc>
                <a:spcPct val="100000"/>
              </a:lnSpc>
              <a:buNone/>
            </a:pPr>
            <a:endParaRPr lang="en-US" sz="1200" dirty="0"/>
          </a:p>
          <a:p>
            <a:pPr marL="0" indent="0">
              <a:lnSpc>
                <a:spcPct val="100000"/>
              </a:lnSpc>
              <a:buNone/>
            </a:pPr>
            <a:endParaRPr lang="en-US" sz="1200" dirty="0"/>
          </a:p>
        </p:txBody>
      </p:sp>
    </p:spTree>
    <p:extLst>
      <p:ext uri="{BB962C8B-B14F-4D97-AF65-F5344CB8AC3E}">
        <p14:creationId xmlns:p14="http://schemas.microsoft.com/office/powerpoint/2010/main" val="141219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E74D14-F84E-83A4-9C86-AE5B1835E2D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902F712-4367-BF4B-F616-46041DFB0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dirt road in the mountains">
            <a:extLst>
              <a:ext uri="{FF2B5EF4-FFF2-40B4-BE49-F238E27FC236}">
                <a16:creationId xmlns:a16="http://schemas.microsoft.com/office/drawing/2014/main" id="{537415A3-BA6F-1B4A-B805-87BCCC5B00B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565" y="11"/>
            <a:ext cx="12191435" cy="6857989"/>
          </a:xfrm>
          <a:prstGeom prst="rect">
            <a:avLst/>
          </a:prstGeom>
        </p:spPr>
      </p:pic>
      <p:sp>
        <p:nvSpPr>
          <p:cNvPr id="4" name="Date Placeholder 3">
            <a:extLst>
              <a:ext uri="{FF2B5EF4-FFF2-40B4-BE49-F238E27FC236}">
                <a16:creationId xmlns:a16="http://schemas.microsoft.com/office/drawing/2014/main" id="{C6A5D322-62AE-FC4A-466A-27AAD1CF65C2}"/>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49222208-44DF-6A1E-41C5-8386FBF72328}"/>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23</a:t>
            </a:fld>
            <a:endParaRPr lang="en-US">
              <a:solidFill>
                <a:srgbClr val="FFFFFF">
                  <a:alpha val="80000"/>
                </a:srgbClr>
              </a:solidFill>
            </a:endParaRPr>
          </a:p>
        </p:txBody>
      </p:sp>
      <p:sp>
        <p:nvSpPr>
          <p:cNvPr id="32" name="Rectangle 31">
            <a:extLst>
              <a:ext uri="{FF2B5EF4-FFF2-40B4-BE49-F238E27FC236}">
                <a16:creationId xmlns:a16="http://schemas.microsoft.com/office/drawing/2014/main" id="{64B7E4AC-3D33-A22D-3787-45523DD693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372FB1F5-AF9C-2CD6-99AB-309980BF3F0E}"/>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V</a:t>
            </a:r>
          </a:p>
        </p:txBody>
      </p:sp>
      <p:sp>
        <p:nvSpPr>
          <p:cNvPr id="7" name="Text Placeholder 6">
            <a:extLst>
              <a:ext uri="{FF2B5EF4-FFF2-40B4-BE49-F238E27FC236}">
                <a16:creationId xmlns:a16="http://schemas.microsoft.com/office/drawing/2014/main" id="{D673BA69-7164-9A03-C4C9-0A15D6B0F1DB}"/>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Evaluation</a:t>
            </a:r>
          </a:p>
        </p:txBody>
      </p:sp>
    </p:spTree>
    <p:extLst>
      <p:ext uri="{BB962C8B-B14F-4D97-AF65-F5344CB8AC3E}">
        <p14:creationId xmlns:p14="http://schemas.microsoft.com/office/powerpoint/2010/main" val="589415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2748-7866-05AD-B077-17A929672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515D4-D171-8F0F-DEE4-796D99512465}"/>
              </a:ext>
            </a:extLst>
          </p:cNvPr>
          <p:cNvSpPr>
            <a:spLocks noGrp="1"/>
          </p:cNvSpPr>
          <p:nvPr>
            <p:ph type="title"/>
          </p:nvPr>
        </p:nvSpPr>
        <p:spPr>
          <a:xfrm>
            <a:off x="3725856" y="1028284"/>
            <a:ext cx="5048275" cy="758952"/>
          </a:xfrm>
        </p:spPr>
        <p:txBody>
          <a:bodyPr>
            <a:normAutofit/>
          </a:bodyPr>
          <a:lstStyle/>
          <a:p>
            <a:r>
              <a:rPr lang="en-US" sz="3600" dirty="0"/>
              <a:t>Metrics for Evaluation </a:t>
            </a:r>
          </a:p>
        </p:txBody>
      </p:sp>
      <p:sp>
        <p:nvSpPr>
          <p:cNvPr id="11" name="Slide Number Placeholder 5">
            <a:extLst>
              <a:ext uri="{FF2B5EF4-FFF2-40B4-BE49-F238E27FC236}">
                <a16:creationId xmlns:a16="http://schemas.microsoft.com/office/drawing/2014/main" id="{D7577E39-3C42-EB31-6C0C-22FDD64D0B7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24</a:t>
            </a:fld>
            <a:endParaRPr lang="en-US" dirty="0"/>
          </a:p>
        </p:txBody>
      </p:sp>
      <p:graphicFrame>
        <p:nvGraphicFramePr>
          <p:cNvPr id="21" name="Content Placeholder 3">
            <a:extLst>
              <a:ext uri="{FF2B5EF4-FFF2-40B4-BE49-F238E27FC236}">
                <a16:creationId xmlns:a16="http://schemas.microsoft.com/office/drawing/2014/main" id="{915EBF49-6359-237F-D72F-B486D1C6F44F}"/>
              </a:ext>
            </a:extLst>
          </p:cNvPr>
          <p:cNvGraphicFramePr>
            <a:graphicFrameLocks noGrp="1"/>
          </p:cNvGraphicFramePr>
          <p:nvPr>
            <p:ph sz="half" idx="2"/>
          </p:nvPr>
        </p:nvGraphicFramePr>
        <p:xfrm>
          <a:off x="450113" y="1495320"/>
          <a:ext cx="11118587" cy="4538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4030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9078-C954-9C23-D0EB-1C271DFC9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8812A-A8D8-648A-7B34-E22E35A26BF0}"/>
              </a:ext>
            </a:extLst>
          </p:cNvPr>
          <p:cNvSpPr>
            <a:spLocks noGrp="1"/>
          </p:cNvSpPr>
          <p:nvPr>
            <p:ph type="title"/>
          </p:nvPr>
        </p:nvSpPr>
        <p:spPr>
          <a:xfrm>
            <a:off x="602512" y="637866"/>
            <a:ext cx="10668000" cy="758952"/>
          </a:xfrm>
        </p:spPr>
        <p:txBody>
          <a:bodyPr>
            <a:normAutofit fontScale="90000"/>
          </a:bodyPr>
          <a:lstStyle/>
          <a:p>
            <a:r>
              <a:rPr lang="en-US" sz="3600" dirty="0"/>
              <a:t>Performance Evaluation of Collaborative Filtering:</a:t>
            </a:r>
          </a:p>
        </p:txBody>
      </p:sp>
      <p:sp>
        <p:nvSpPr>
          <p:cNvPr id="11" name="Slide Number Placeholder 5">
            <a:extLst>
              <a:ext uri="{FF2B5EF4-FFF2-40B4-BE49-F238E27FC236}">
                <a16:creationId xmlns:a16="http://schemas.microsoft.com/office/drawing/2014/main" id="{0F854D38-0491-1090-40EE-4AA36E8A1F62}"/>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25</a:t>
            </a:fld>
            <a:endParaRPr lang="en-US" dirty="0"/>
          </a:p>
        </p:txBody>
      </p:sp>
      <p:sp>
        <p:nvSpPr>
          <p:cNvPr id="4" name="Content Placeholder 3">
            <a:extLst>
              <a:ext uri="{FF2B5EF4-FFF2-40B4-BE49-F238E27FC236}">
                <a16:creationId xmlns:a16="http://schemas.microsoft.com/office/drawing/2014/main" id="{C24C2949-9ECA-FE5F-73C2-CA7CA2C6AFE1}"/>
              </a:ext>
            </a:extLst>
          </p:cNvPr>
          <p:cNvSpPr>
            <a:spLocks noGrp="1"/>
          </p:cNvSpPr>
          <p:nvPr>
            <p:ph sz="half" idx="2"/>
          </p:nvPr>
        </p:nvSpPr>
        <p:spPr>
          <a:xfrm>
            <a:off x="450114" y="1495320"/>
            <a:ext cx="3256913" cy="4538120"/>
          </a:xfrm>
        </p:spPr>
        <p:txBody>
          <a:bodyPr>
            <a:normAutofit/>
          </a:bodyPr>
          <a:lstStyle/>
          <a:p>
            <a:r>
              <a:rPr lang="en-US" sz="2000" dirty="0"/>
              <a:t>The low standard deviation across folds in RMSE and MAE shows that the model is performing consistently, indicating good predictive stability.</a:t>
            </a:r>
          </a:p>
          <a:p>
            <a:endParaRPr lang="en-US" sz="2000" dirty="0"/>
          </a:p>
          <a:p>
            <a:r>
              <a:rPr lang="en-US" sz="2000" dirty="0"/>
              <a:t>Both RMSE and MAE values are below 1 which indicate that the average difference between predicted and actual ratings is low. This shows that the model is more accurate. </a:t>
            </a:r>
          </a:p>
          <a:p>
            <a:endParaRPr lang="en-US" sz="2000" dirty="0"/>
          </a:p>
        </p:txBody>
      </p:sp>
      <p:pic>
        <p:nvPicPr>
          <p:cNvPr id="5" name="Picture 4">
            <a:extLst>
              <a:ext uri="{FF2B5EF4-FFF2-40B4-BE49-F238E27FC236}">
                <a16:creationId xmlns:a16="http://schemas.microsoft.com/office/drawing/2014/main" id="{297AAD4A-66B6-A6B7-D230-98E4F790D8F7}"/>
              </a:ext>
            </a:extLst>
          </p:cNvPr>
          <p:cNvPicPr>
            <a:picLocks noChangeAspect="1"/>
          </p:cNvPicPr>
          <p:nvPr/>
        </p:nvPicPr>
        <p:blipFill>
          <a:blip r:embed="rId2"/>
          <a:stretch>
            <a:fillRect/>
          </a:stretch>
        </p:blipFill>
        <p:spPr>
          <a:xfrm>
            <a:off x="4017151" y="2656703"/>
            <a:ext cx="7555966" cy="1728099"/>
          </a:xfrm>
          <a:prstGeom prst="rect">
            <a:avLst/>
          </a:prstGeom>
        </p:spPr>
      </p:pic>
    </p:spTree>
    <p:extLst>
      <p:ext uri="{BB962C8B-B14F-4D97-AF65-F5344CB8AC3E}">
        <p14:creationId xmlns:p14="http://schemas.microsoft.com/office/powerpoint/2010/main" val="1080056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126E6-4145-236A-C3B3-6A6D9A576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9E153-711C-0044-B17B-833EDFD86561}"/>
              </a:ext>
            </a:extLst>
          </p:cNvPr>
          <p:cNvSpPr>
            <a:spLocks noGrp="1"/>
          </p:cNvSpPr>
          <p:nvPr>
            <p:ph type="title"/>
          </p:nvPr>
        </p:nvSpPr>
        <p:spPr>
          <a:xfrm>
            <a:off x="602512" y="1163594"/>
            <a:ext cx="10668000" cy="1303950"/>
          </a:xfrm>
        </p:spPr>
        <p:txBody>
          <a:bodyPr>
            <a:normAutofit/>
          </a:bodyPr>
          <a:lstStyle/>
          <a:p>
            <a:r>
              <a:rPr lang="en-US" sz="3600" dirty="0"/>
              <a:t>Performance Evaluation of Neural Collaborative Filtering:</a:t>
            </a:r>
          </a:p>
        </p:txBody>
      </p:sp>
      <p:sp>
        <p:nvSpPr>
          <p:cNvPr id="11" name="Slide Number Placeholder 5">
            <a:extLst>
              <a:ext uri="{FF2B5EF4-FFF2-40B4-BE49-F238E27FC236}">
                <a16:creationId xmlns:a16="http://schemas.microsoft.com/office/drawing/2014/main" id="{F790270D-3342-A892-75B1-0D8484B4F99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26</a:t>
            </a:fld>
            <a:endParaRPr lang="en-US" dirty="0"/>
          </a:p>
        </p:txBody>
      </p:sp>
      <p:sp>
        <p:nvSpPr>
          <p:cNvPr id="4" name="Content Placeholder 3">
            <a:extLst>
              <a:ext uri="{FF2B5EF4-FFF2-40B4-BE49-F238E27FC236}">
                <a16:creationId xmlns:a16="http://schemas.microsoft.com/office/drawing/2014/main" id="{47B74656-A849-C498-81E0-EB0F55D12F6B}"/>
              </a:ext>
            </a:extLst>
          </p:cNvPr>
          <p:cNvSpPr>
            <a:spLocks noGrp="1"/>
          </p:cNvSpPr>
          <p:nvPr>
            <p:ph sz="half" idx="2"/>
          </p:nvPr>
        </p:nvSpPr>
        <p:spPr>
          <a:xfrm>
            <a:off x="450114" y="2650732"/>
            <a:ext cx="5354785" cy="3382707"/>
          </a:xfrm>
        </p:spPr>
        <p:txBody>
          <a:bodyPr>
            <a:normAutofit fontScale="92500"/>
          </a:bodyPr>
          <a:lstStyle/>
          <a:p>
            <a:r>
              <a:rPr lang="en-US" sz="2000" dirty="0"/>
              <a:t>Lower RMSE suggests the model predicts ratings closer to the actual values, but it does not directly reflect the proportion of variance explained.</a:t>
            </a:r>
          </a:p>
          <a:p>
            <a:r>
              <a:rPr lang="en-US" sz="2000" dirty="0"/>
              <a:t>These results indicate an R² value of 0.3664. The RMSE (0.8481) and MAE (0.6398) values align with this R² score, showing the model is not perfect but reasonably accurate in its predictions.</a:t>
            </a:r>
          </a:p>
          <a:p>
            <a:r>
              <a:rPr lang="en-US" sz="2000" dirty="0"/>
              <a:t>The model is moderately good for providing personalized recommendations but may struggle with edge cases or less popular items.</a:t>
            </a:r>
          </a:p>
          <a:p>
            <a:r>
              <a:rPr lang="en-US" sz="2000" dirty="0"/>
              <a:t>Specifically useful for long term deployments</a:t>
            </a:r>
          </a:p>
        </p:txBody>
      </p:sp>
      <p:pic>
        <p:nvPicPr>
          <p:cNvPr id="6" name="Picture 5">
            <a:extLst>
              <a:ext uri="{FF2B5EF4-FFF2-40B4-BE49-F238E27FC236}">
                <a16:creationId xmlns:a16="http://schemas.microsoft.com/office/drawing/2014/main" id="{A5D4A9E8-0F57-61FD-5B4D-584CE7E5866E}"/>
              </a:ext>
            </a:extLst>
          </p:cNvPr>
          <p:cNvPicPr>
            <a:picLocks noChangeAspect="1"/>
          </p:cNvPicPr>
          <p:nvPr/>
        </p:nvPicPr>
        <p:blipFill>
          <a:blip r:embed="rId3"/>
          <a:stretch>
            <a:fillRect/>
          </a:stretch>
        </p:blipFill>
        <p:spPr>
          <a:xfrm>
            <a:off x="6654919" y="2521764"/>
            <a:ext cx="4978162" cy="907236"/>
          </a:xfrm>
          <a:prstGeom prst="rect">
            <a:avLst/>
          </a:prstGeom>
        </p:spPr>
      </p:pic>
    </p:spTree>
    <p:extLst>
      <p:ext uri="{BB962C8B-B14F-4D97-AF65-F5344CB8AC3E}">
        <p14:creationId xmlns:p14="http://schemas.microsoft.com/office/powerpoint/2010/main" val="3451976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A99509-424C-B461-2CA4-EB944EDB834E}"/>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A7407ED-34F1-03D9-2734-C14AC7747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dirt road in the mountains">
            <a:extLst>
              <a:ext uri="{FF2B5EF4-FFF2-40B4-BE49-F238E27FC236}">
                <a16:creationId xmlns:a16="http://schemas.microsoft.com/office/drawing/2014/main" id="{941DDD13-7C01-BE29-D707-0A8A3A44A2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565" y="11"/>
            <a:ext cx="12191435" cy="6857989"/>
          </a:xfrm>
          <a:prstGeom prst="rect">
            <a:avLst/>
          </a:prstGeom>
        </p:spPr>
      </p:pic>
      <p:sp>
        <p:nvSpPr>
          <p:cNvPr id="4" name="Date Placeholder 3">
            <a:extLst>
              <a:ext uri="{FF2B5EF4-FFF2-40B4-BE49-F238E27FC236}">
                <a16:creationId xmlns:a16="http://schemas.microsoft.com/office/drawing/2014/main" id="{AF6ACFB2-23A1-F394-40C2-D338E73C0BF0}"/>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D0E4AA0C-B3AA-44D9-8ECD-F7782FA2E930}"/>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27</a:t>
            </a:fld>
            <a:endParaRPr lang="en-US">
              <a:solidFill>
                <a:srgbClr val="FFFFFF">
                  <a:alpha val="80000"/>
                </a:srgbClr>
              </a:solidFill>
            </a:endParaRPr>
          </a:p>
        </p:txBody>
      </p:sp>
      <p:sp>
        <p:nvSpPr>
          <p:cNvPr id="32" name="Rectangle 31">
            <a:extLst>
              <a:ext uri="{FF2B5EF4-FFF2-40B4-BE49-F238E27FC236}">
                <a16:creationId xmlns:a16="http://schemas.microsoft.com/office/drawing/2014/main" id="{B2DA1D67-5D20-F2B9-D751-0AA0D3179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8609C5A6-3F72-0F34-600D-A039A0D00356}"/>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VI</a:t>
            </a:r>
          </a:p>
        </p:txBody>
      </p:sp>
      <p:sp>
        <p:nvSpPr>
          <p:cNvPr id="7" name="Text Placeholder 6">
            <a:extLst>
              <a:ext uri="{FF2B5EF4-FFF2-40B4-BE49-F238E27FC236}">
                <a16:creationId xmlns:a16="http://schemas.microsoft.com/office/drawing/2014/main" id="{93AFE2EB-9FF2-EAED-6E0E-E0663E584ABE}"/>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Deployment</a:t>
            </a:r>
          </a:p>
        </p:txBody>
      </p:sp>
    </p:spTree>
    <p:extLst>
      <p:ext uri="{BB962C8B-B14F-4D97-AF65-F5344CB8AC3E}">
        <p14:creationId xmlns:p14="http://schemas.microsoft.com/office/powerpoint/2010/main" val="159177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A1ED8-9F13-171A-2E68-C3F96594E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170D9-24F0-7850-BD0A-BF0F7038F097}"/>
              </a:ext>
            </a:extLst>
          </p:cNvPr>
          <p:cNvSpPr>
            <a:spLocks noGrp="1"/>
          </p:cNvSpPr>
          <p:nvPr>
            <p:ph type="title"/>
          </p:nvPr>
        </p:nvSpPr>
        <p:spPr>
          <a:xfrm>
            <a:off x="602512" y="637866"/>
            <a:ext cx="10668000" cy="758952"/>
          </a:xfrm>
        </p:spPr>
        <p:txBody>
          <a:bodyPr>
            <a:normAutofit/>
          </a:bodyPr>
          <a:lstStyle/>
          <a:p>
            <a:r>
              <a:rPr lang="en-US" sz="3600" dirty="0"/>
              <a:t>Deployment and Challenges: </a:t>
            </a:r>
          </a:p>
        </p:txBody>
      </p:sp>
      <p:sp>
        <p:nvSpPr>
          <p:cNvPr id="11" name="Slide Number Placeholder 5">
            <a:extLst>
              <a:ext uri="{FF2B5EF4-FFF2-40B4-BE49-F238E27FC236}">
                <a16:creationId xmlns:a16="http://schemas.microsoft.com/office/drawing/2014/main" id="{64D80712-9386-D680-BA61-8DE8435B849E}"/>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28</a:t>
            </a:fld>
            <a:endParaRPr lang="en-US" dirty="0"/>
          </a:p>
        </p:txBody>
      </p:sp>
      <p:sp>
        <p:nvSpPr>
          <p:cNvPr id="6" name="Rectangle 2">
            <a:extLst>
              <a:ext uri="{FF2B5EF4-FFF2-40B4-BE49-F238E27FC236}">
                <a16:creationId xmlns:a16="http://schemas.microsoft.com/office/drawing/2014/main" id="{B7B816B9-ECAC-6D69-9D1E-A23BFF7D0510}"/>
              </a:ext>
            </a:extLst>
          </p:cNvPr>
          <p:cNvSpPr>
            <a:spLocks noGrp="1" noChangeArrowheads="1"/>
          </p:cNvSpPr>
          <p:nvPr>
            <p:ph sz="half" idx="2"/>
          </p:nvPr>
        </p:nvSpPr>
        <p:spPr bwMode="auto">
          <a:xfrm>
            <a:off x="450850" y="1502604"/>
            <a:ext cx="1118921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Recommendation systems improve user satisfaction by making it easier to discover relevant content, reduce churn rates for platforms, and drive revenue through enhanced engagement and retention.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recommendation system with an advanced training </a:t>
            </a:r>
            <a:r>
              <a:rPr lang="en-US" altLang="en-US" dirty="0">
                <a:latin typeface="Arial" panose="020B0604020202020204" pitchFamily="34" charset="0"/>
              </a:rPr>
              <a:t>has future scope for </a:t>
            </a:r>
            <a:r>
              <a:rPr kumimoji="0" lang="en-US" altLang="en-US" sz="1800" b="0" i="0" u="none" strike="noStrike" cap="none" normalizeH="0" baseline="0" dirty="0">
                <a:ln>
                  <a:noFill/>
                </a:ln>
                <a:solidFill>
                  <a:schemeClr val="tx1"/>
                </a:solidFill>
                <a:effectLst/>
                <a:latin typeface="Arial" panose="020B0604020202020204" pitchFamily="34" charset="0"/>
              </a:rPr>
              <a:t>deployment on platforms where users can input their preferences to get tailored suggestions.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err="1">
                <a:latin typeface="Arial" panose="020B0604020202020204" pitchFamily="34" charset="0"/>
              </a:rPr>
              <a:t>Linkedin</a:t>
            </a:r>
            <a:r>
              <a:rPr lang="en-US" altLang="en-US" dirty="0">
                <a:latin typeface="Arial" panose="020B0604020202020204" pitchFamily="34" charset="0"/>
              </a:rPr>
              <a:t> search recommendation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Streaming services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Media and Entertainment platforms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Ticket booking platforms: Suggest movies currently playing in theaters based on past bookings or preferences.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Online learning platforms(Udemy, Coursera): Suggest educational films or documentaries related to courses or interests.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uses a limited dataset and simplified models due to resource constraints.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660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2" name="Text Placeholder 1">
            <a:extLst>
              <a:ext uri="{FF2B5EF4-FFF2-40B4-BE49-F238E27FC236}">
                <a16:creationId xmlns:a16="http://schemas.microsoft.com/office/drawing/2014/main" id="{FF4098F5-FB09-48CB-A35D-28177069C662}"/>
              </a:ext>
            </a:extLst>
          </p:cNvPr>
          <p:cNvSpPr>
            <a:spLocks noGrp="1"/>
          </p:cNvSpPr>
          <p:nvPr>
            <p:ph type="body" sz="quarter" idx="17"/>
          </p:nvPr>
        </p:nvSpPr>
        <p:spPr>
          <a:xfrm>
            <a:off x="4560546" y="4110032"/>
            <a:ext cx="3064704" cy="1550994"/>
          </a:xfrm>
        </p:spPr>
        <p:txBody>
          <a:bodyPr/>
          <a:lstStyle/>
          <a:p>
            <a:r>
              <a:rPr lang="en-US" dirty="0"/>
              <a:t>Shivani Battu</a:t>
            </a:r>
          </a:p>
          <a:p>
            <a:r>
              <a:rPr lang="en-US" dirty="0"/>
              <a:t>sbattu1@kent.edu</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29</a:t>
            </a:fld>
            <a:endParaRPr lang="en-US" dirty="0"/>
          </a:p>
        </p:txBody>
      </p:sp>
    </p:spTree>
    <p:extLst>
      <p:ext uri="{BB962C8B-B14F-4D97-AF65-F5344CB8AC3E}">
        <p14:creationId xmlns:p14="http://schemas.microsoft.com/office/powerpoint/2010/main" val="1876460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dirt road in the mountains">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20" y="10"/>
            <a:ext cx="12191435" cy="6857989"/>
          </a:xfrm>
          <a:prstGeom prst="rect">
            <a:avLst/>
          </a:prstGeom>
        </p:spPr>
      </p:pic>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3</a:t>
            </a:fld>
            <a:endParaRPr lang="en-US">
              <a:solidFill>
                <a:srgbClr val="FFFFFF">
                  <a:alpha val="80000"/>
                </a:srgbClr>
              </a:solidFill>
            </a:endParaRPr>
          </a:p>
        </p:txBody>
      </p:sp>
      <p:sp>
        <p:nvSpPr>
          <p:cNvPr id="32" name="Rectangle 31">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I</a:t>
            </a:r>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Business Understanding</a:t>
            </a:r>
          </a:p>
        </p:txBody>
      </p:sp>
    </p:spTree>
    <p:extLst>
      <p:ext uri="{BB962C8B-B14F-4D97-AF65-F5344CB8AC3E}">
        <p14:creationId xmlns:p14="http://schemas.microsoft.com/office/powerpoint/2010/main" val="413605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873211" y="1816145"/>
            <a:ext cx="3810001" cy="2025649"/>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Introduction</a:t>
            </a:r>
          </a:p>
        </p:txBody>
      </p:sp>
      <p:pic>
        <p:nvPicPr>
          <p:cNvPr id="7" name="Picture 6" descr="A close-up of a computer&#10;&#10;Description automatically generated">
            <a:extLst>
              <a:ext uri="{FF2B5EF4-FFF2-40B4-BE49-F238E27FC236}">
                <a16:creationId xmlns:a16="http://schemas.microsoft.com/office/drawing/2014/main" id="{4435AE00-7C5A-7A8F-9B0A-121CF6E41E6C}"/>
              </a:ext>
            </a:extLst>
          </p:cNvPr>
          <p:cNvPicPr>
            <a:picLocks noChangeAspect="1"/>
          </p:cNvPicPr>
          <p:nvPr/>
        </p:nvPicPr>
        <p:blipFill>
          <a:blip r:embed="rId3">
            <a:extLst>
              <a:ext uri="{837473B0-CC2E-450A-ABE3-18F120FF3D39}">
                <a1611:picAttrSrcUrl xmlns:a1611="http://schemas.microsoft.com/office/drawing/2016/11/main" r:id="rId4"/>
              </a:ext>
            </a:extLst>
          </a:blip>
          <a:srcRect l="7561" r="6239" b="-1"/>
          <a:stretch/>
        </p:blipFill>
        <p:spPr>
          <a:xfrm>
            <a:off x="5334000" y="1075036"/>
            <a:ext cx="6096000" cy="4707927"/>
          </a:xfrm>
          <a:prstGeom prst="rect">
            <a:avLst/>
          </a:prstGeom>
        </p:spPr>
      </p:pic>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4</a:t>
            </a:fld>
            <a:endParaRPr lang="en-US" dirty="0"/>
          </a:p>
        </p:txBody>
      </p:sp>
    </p:spTree>
    <p:extLst>
      <p:ext uri="{BB962C8B-B14F-4D97-AF65-F5344CB8AC3E}">
        <p14:creationId xmlns:p14="http://schemas.microsoft.com/office/powerpoint/2010/main" val="16380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helf with movies on it&#10;&#10;Description automatically generated">
            <a:extLst>
              <a:ext uri="{FF2B5EF4-FFF2-40B4-BE49-F238E27FC236}">
                <a16:creationId xmlns:a16="http://schemas.microsoft.com/office/drawing/2014/main" id="{70650BA4-DC63-1414-4A3D-C3267DEEC692}"/>
              </a:ext>
            </a:extLst>
          </p:cNvPr>
          <p:cNvPicPr>
            <a:picLocks noChangeAspect="1"/>
          </p:cNvPicPr>
          <p:nvPr/>
        </p:nvPicPr>
        <p:blipFill>
          <a:blip r:embed="rId3">
            <a:extLst>
              <a:ext uri="{837473B0-CC2E-450A-ABE3-18F120FF3D39}">
                <a1611:picAttrSrcUrl xmlns:a1611="http://schemas.microsoft.com/office/drawing/2016/11/main" r:id="rId4"/>
              </a:ext>
            </a:extLst>
          </a:blip>
          <a:srcRect r="2888"/>
          <a:stretch/>
        </p:blipFill>
        <p:spPr>
          <a:xfrm>
            <a:off x="762476" y="762000"/>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44" name="Freeform: Shape 43">
            <a:extLst>
              <a:ext uri="{FF2B5EF4-FFF2-40B4-BE49-F238E27FC236}">
                <a16:creationId xmlns:a16="http://schemas.microsoft.com/office/drawing/2014/main" id="{86E3368C-B3A5-484E-8070-EC7E903F8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72A2B9B4-6095-47C2-8BBC-4792C5C7A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7517695" y="2943446"/>
            <a:ext cx="4093058" cy="1885507"/>
          </a:xfrm>
        </p:spPr>
        <p:txBody>
          <a:bodyPr vert="horz" lIns="91440" tIns="45720" rIns="91440" bIns="45720" rtlCol="0">
            <a:normAutofit/>
          </a:bodyPr>
          <a:lstStyle/>
          <a:p>
            <a:pPr marL="342900" marR="0" lvl="0" indent="-342900">
              <a:lnSpc>
                <a:spcPct val="107000"/>
              </a:lnSpc>
              <a:spcBef>
                <a:spcPts val="0"/>
              </a:spcBef>
              <a:spcAft>
                <a:spcPts val="800"/>
              </a:spcAft>
              <a:buFont typeface="Wingdings" panose="05000000000000000000" pitchFamily="2" charset="2"/>
              <a:buChar char=""/>
              <a:tabLst>
                <a:tab pos="457200" algn="l"/>
                <a:tab pos="6223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Content-Based Filtering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 pos="6223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Collaborative Filtering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 pos="6223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Neural Collaborative  Filtering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2C6170F-5B31-8117-CFA7-F6D34B521DEE}"/>
              </a:ext>
            </a:extLst>
          </p:cNvPr>
          <p:cNvSpPr txBox="1"/>
          <p:nvPr/>
        </p:nvSpPr>
        <p:spPr>
          <a:xfrm>
            <a:off x="9868886" y="6540987"/>
            <a:ext cx="217239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s://www.flickr.com/photos/jeepersmedia/49416763543/in/photolist-2ihMQ9x-nj2axM-U2rkdc-2ihQg46-2NXTe8-2hQ2pjw-6J8xRT-6J8xUp-6JcCwh-2g4iUP9-FHW7zG-M9R766-3ejhb3-2hPx6VQ-4a7h4J-6XhwX-M9R5F2-wbhhvK-8AXHtJ-8AUB5c-8AXHvq-8AXHyh-8AXHsJ-6c8kQd-8AUB6F-FHW7Jj-ayRhZG-ks8BW-efP27H-dDrTfj-4MFKjk-8MvJ5G-5HhE9c-5VzEGo-5Rt8Jf-6M7qou-2bwfxN-p5NckF-JeFUfy-5KFqSr-Quuof5-9iYrrq-fQ9AQT-8AUBcH-a7jG1A-FHW7Wd-8AUBap-cCXAeq-8SJVqQ-dT9RfL">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2" name="Text Placeholder 4">
            <a:extLst>
              <a:ext uri="{FF2B5EF4-FFF2-40B4-BE49-F238E27FC236}">
                <a16:creationId xmlns:a16="http://schemas.microsoft.com/office/drawing/2014/main" id="{3100CD57-A017-B43A-EE72-3CBD5BB72E91}"/>
              </a:ext>
            </a:extLst>
          </p:cNvPr>
          <p:cNvSpPr txBox="1">
            <a:spLocks/>
          </p:cNvSpPr>
          <p:nvPr/>
        </p:nvSpPr>
        <p:spPr>
          <a:xfrm>
            <a:off x="7517695" y="914400"/>
            <a:ext cx="3437386" cy="1885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800" dirty="0">
                <a:solidFill>
                  <a:schemeClr val="tx1"/>
                </a:solidFill>
              </a:rPr>
              <a:t>A study based on the Recommendation System Algorithms in Machine Learning:</a:t>
            </a:r>
          </a:p>
        </p:txBody>
      </p:sp>
    </p:spTree>
    <p:extLst>
      <p:ext uri="{BB962C8B-B14F-4D97-AF65-F5344CB8AC3E}">
        <p14:creationId xmlns:p14="http://schemas.microsoft.com/office/powerpoint/2010/main" val="135476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290E0F-5C1D-4884-9B9F-C3FEC95A6A35}"/>
              </a:ext>
            </a:extLst>
          </p:cNvPr>
          <p:cNvSpPr>
            <a:spLocks noGrp="1"/>
          </p:cNvSpPr>
          <p:nvPr>
            <p:ph type="sldNum" sz="quarter" idx="12"/>
          </p:nvPr>
        </p:nvSpPr>
        <p:spPr>
          <a:xfrm>
            <a:off x="10267720" y="401594"/>
            <a:ext cx="1162280" cy="479755"/>
          </a:xfrm>
        </p:spPr>
        <p:txBody>
          <a:bodyPr/>
          <a:lstStyle/>
          <a:p>
            <a:fld id="{D643A852-0206-46AC-B0EB-645612933129}" type="slidenum">
              <a:rPr lang="en-US" smtClean="0"/>
              <a:t>6</a:t>
            </a:fld>
            <a:endParaRPr lang="en-US" dirty="0"/>
          </a:p>
        </p:txBody>
      </p:sp>
      <p:sp>
        <p:nvSpPr>
          <p:cNvPr id="5" name="Text Placeholder 4">
            <a:extLst>
              <a:ext uri="{FF2B5EF4-FFF2-40B4-BE49-F238E27FC236}">
                <a16:creationId xmlns:a16="http://schemas.microsoft.com/office/drawing/2014/main" id="{CB534575-1411-48B0-19B8-129535A14134}"/>
              </a:ext>
            </a:extLst>
          </p:cNvPr>
          <p:cNvSpPr>
            <a:spLocks noGrp="1"/>
          </p:cNvSpPr>
          <p:nvPr>
            <p:ph type="body" idx="13"/>
          </p:nvPr>
        </p:nvSpPr>
        <p:spPr>
          <a:xfrm>
            <a:off x="762000" y="790893"/>
            <a:ext cx="4571999" cy="660037"/>
          </a:xfrm>
        </p:spPr>
        <p:txBody>
          <a:bodyPr>
            <a:normAutofit fontScale="92500" lnSpcReduction="10000"/>
          </a:bodyPr>
          <a:lstStyle/>
          <a:p>
            <a:r>
              <a:rPr kumimoji="0" lang="en-US" sz="4400" b="0" i="0" u="none" strike="noStrike" kern="1200" cap="none" spc="0" normalizeH="0" baseline="0" noProof="0" dirty="0">
                <a:ln>
                  <a:noFill/>
                </a:ln>
                <a:solidFill>
                  <a:prstClr val="white"/>
                </a:solidFill>
                <a:effectLst/>
                <a:uLnTx/>
                <a:uFillTx/>
                <a:latin typeface="Modern Love"/>
                <a:ea typeface="+mj-ea"/>
                <a:cs typeface="+mj-cs"/>
              </a:rPr>
              <a:t>Objective</a:t>
            </a:r>
            <a:endParaRPr lang="en-US" dirty="0"/>
          </a:p>
        </p:txBody>
      </p:sp>
      <p:sp>
        <p:nvSpPr>
          <p:cNvPr id="6" name="Content Placeholder 5">
            <a:extLst>
              <a:ext uri="{FF2B5EF4-FFF2-40B4-BE49-F238E27FC236}">
                <a16:creationId xmlns:a16="http://schemas.microsoft.com/office/drawing/2014/main" id="{AED9E350-1216-027A-C701-90CEDA150663}"/>
              </a:ext>
            </a:extLst>
          </p:cNvPr>
          <p:cNvSpPr>
            <a:spLocks noGrp="1"/>
          </p:cNvSpPr>
          <p:nvPr>
            <p:ph sz="half" idx="1"/>
          </p:nvPr>
        </p:nvSpPr>
        <p:spPr>
          <a:xfrm>
            <a:off x="762000" y="1784522"/>
            <a:ext cx="7741090" cy="4591564"/>
          </a:xfrm>
        </p:spPr>
        <p:txBody>
          <a:bodyPr/>
          <a:lstStyle/>
          <a:p>
            <a:pPr>
              <a:lnSpc>
                <a:spcPct val="150000"/>
              </a:lnSpc>
            </a:pPr>
            <a:r>
              <a:rPr lang="en-US" sz="2300" kern="100" dirty="0">
                <a:solidFill>
                  <a:schemeClr val="tx1"/>
                </a:solidFill>
                <a:latin typeface="Cambria" panose="02040503050406030204" pitchFamily="18" charset="0"/>
                <a:cs typeface="Times New Roman" panose="02020603050405020304" pitchFamily="18" charset="0"/>
              </a:rPr>
              <a:t>To develop a movie recommendation system that enhances user engagement by delivering personalized movie recommendations. </a:t>
            </a:r>
          </a:p>
          <a:p>
            <a:pPr>
              <a:lnSpc>
                <a:spcPct val="150000"/>
              </a:lnSpc>
            </a:pPr>
            <a:r>
              <a:rPr lang="en-US" sz="2300" kern="100" dirty="0">
                <a:solidFill>
                  <a:schemeClr val="tx1"/>
                </a:solidFill>
                <a:latin typeface="Cambria" panose="02040503050406030204" pitchFamily="18" charset="0"/>
                <a:cs typeface="Times New Roman" panose="02020603050405020304" pitchFamily="18" charset="0"/>
              </a:rPr>
              <a:t>By evaluating recommendation algorithms (content-based, collaborative filtering</a:t>
            </a:r>
            <a:r>
              <a:rPr lang="en-US" sz="2300" kern="100" dirty="0">
                <a:latin typeface="Cambria" panose="02040503050406030204" pitchFamily="18" charset="0"/>
                <a:cs typeface="Times New Roman" panose="02020603050405020304" pitchFamily="18" charset="0"/>
              </a:rPr>
              <a:t>)</a:t>
            </a:r>
            <a:r>
              <a:rPr lang="en-US" sz="2300" kern="100" dirty="0">
                <a:solidFill>
                  <a:schemeClr val="tx1"/>
                </a:solidFill>
                <a:latin typeface="Cambria" panose="02040503050406030204" pitchFamily="18" charset="0"/>
                <a:cs typeface="Times New Roman" panose="02020603050405020304" pitchFamily="18" charset="0"/>
              </a:rPr>
              <a:t>, the objective is to determine the most effective method for providing high-quality recommendations, with a focus on user satisfaction.</a:t>
            </a:r>
          </a:p>
        </p:txBody>
      </p:sp>
      <p:pic>
        <p:nvPicPr>
          <p:cNvPr id="12" name="Content Placeholder 11" descr="Bullseye outline">
            <a:extLst>
              <a:ext uri="{FF2B5EF4-FFF2-40B4-BE49-F238E27FC236}">
                <a16:creationId xmlns:a16="http://schemas.microsoft.com/office/drawing/2014/main" id="{BBA30FBC-ADDC-5E65-C42F-A2CEAD2AE07B}"/>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8691204" y="2103223"/>
            <a:ext cx="2651554" cy="2651554"/>
          </a:xfrm>
        </p:spPr>
      </p:pic>
    </p:spTree>
    <p:extLst>
      <p:ext uri="{BB962C8B-B14F-4D97-AF65-F5344CB8AC3E}">
        <p14:creationId xmlns:p14="http://schemas.microsoft.com/office/powerpoint/2010/main" val="253232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649287" y="2445744"/>
            <a:ext cx="3047999" cy="1334878"/>
          </a:xfrm>
        </p:spPr>
        <p:txBody>
          <a:bodyPr vert="horz" lIns="91440" tIns="45720" rIns="91440" bIns="45720" rtlCol="0" anchor="b" anchorCtr="0">
            <a:normAutofit/>
          </a:bodyPr>
          <a:lstStyle/>
          <a:p>
            <a:pPr algn="ctr"/>
            <a:r>
              <a:rPr lang="en-US" sz="4400" kern="1200" dirty="0">
                <a:solidFill>
                  <a:schemeClr val="tx1"/>
                </a:solidFill>
                <a:latin typeface="+mj-lt"/>
                <a:ea typeface="+mj-ea"/>
                <a:cs typeface="+mj-cs"/>
              </a:rPr>
              <a:t>Benefits </a:t>
            </a:r>
          </a:p>
        </p:txBody>
      </p:sp>
      <p:sp>
        <p:nvSpPr>
          <p:cNvPr id="65" name="Freeform: Shape 64">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smtClean="0"/>
              <a:pPr>
                <a:spcAft>
                  <a:spcPts val="600"/>
                </a:spcAft>
              </a:pPr>
              <a:t>7</a:t>
            </a:fld>
            <a:endParaRPr lang="en-US"/>
          </a:p>
        </p:txBody>
      </p:sp>
      <p:graphicFrame>
        <p:nvGraphicFramePr>
          <p:cNvPr id="59" name="Content Placeholder 7">
            <a:extLst>
              <a:ext uri="{FF2B5EF4-FFF2-40B4-BE49-F238E27FC236}">
                <a16:creationId xmlns:a16="http://schemas.microsoft.com/office/drawing/2014/main" id="{D2117CD3-C2A8-E5AB-B68E-70AE850F383D}"/>
              </a:ext>
            </a:extLst>
          </p:cNvPr>
          <p:cNvGraphicFramePr/>
          <p:nvPr>
            <p:extLst>
              <p:ext uri="{D42A27DB-BD31-4B8C-83A1-F6EECF244321}">
                <p14:modId xmlns:p14="http://schemas.microsoft.com/office/powerpoint/2010/main" val="3994264926"/>
              </p:ext>
            </p:extLst>
          </p:nvPr>
        </p:nvGraphicFramePr>
        <p:xfrm>
          <a:off x="4805916" y="1271691"/>
          <a:ext cx="6964325" cy="5299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602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85427E2-8634-4BAF-B3F2-D04A1C742EEC}"/>
              </a:ext>
            </a:extLst>
          </p:cNvPr>
          <p:cNvSpPr>
            <a:spLocks noGrp="1"/>
          </p:cNvSpPr>
          <p:nvPr>
            <p:ph type="title"/>
          </p:nvPr>
        </p:nvSpPr>
        <p:spPr>
          <a:xfrm>
            <a:off x="464288" y="294914"/>
            <a:ext cx="10667998" cy="868680"/>
          </a:xfrm>
        </p:spPr>
        <p:txBody>
          <a:bodyPr/>
          <a:lstStyle/>
          <a:p>
            <a:r>
              <a:rPr lang="en-US" dirty="0"/>
              <a:t>Timeline</a:t>
            </a:r>
          </a:p>
        </p:txBody>
      </p:sp>
      <p:graphicFrame>
        <p:nvGraphicFramePr>
          <p:cNvPr id="26" name="Content Placeholder 3" descr="Timeline Smart Art Placeholder">
            <a:extLst>
              <a:ext uri="{FF2B5EF4-FFF2-40B4-BE49-F238E27FC236}">
                <a16:creationId xmlns:a16="http://schemas.microsoft.com/office/drawing/2014/main" id="{5A260129-68B4-4E01-A515-232643FB89B7}"/>
              </a:ext>
            </a:extLst>
          </p:cNvPr>
          <p:cNvGraphicFramePr>
            <a:graphicFrameLocks noGrp="1"/>
          </p:cNvGraphicFramePr>
          <p:nvPr>
            <p:ph sz="half" idx="4294967295"/>
            <p:extLst>
              <p:ext uri="{D42A27DB-BD31-4B8C-83A1-F6EECF244321}">
                <p14:modId xmlns:p14="http://schemas.microsoft.com/office/powerpoint/2010/main" val="3422115593"/>
              </p:ext>
            </p:extLst>
          </p:nvPr>
        </p:nvGraphicFramePr>
        <p:xfrm>
          <a:off x="202019" y="1270274"/>
          <a:ext cx="11493795" cy="518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8</a:t>
            </a:fld>
            <a:endParaRPr lang="en-US" dirty="0"/>
          </a:p>
        </p:txBody>
      </p:sp>
    </p:spTree>
    <p:extLst>
      <p:ext uri="{BB962C8B-B14F-4D97-AF65-F5344CB8AC3E}">
        <p14:creationId xmlns:p14="http://schemas.microsoft.com/office/powerpoint/2010/main" val="51620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dirt road in the mountains">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3984" r="1" b="21757"/>
          <a:stretch/>
        </p:blipFill>
        <p:spPr>
          <a:xfrm>
            <a:off x="565" y="11"/>
            <a:ext cx="12191435" cy="6857989"/>
          </a:xfrm>
          <a:prstGeom prst="rect">
            <a:avLst/>
          </a:prstGeom>
        </p:spPr>
      </p:pic>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a:spcAft>
                <a:spcPts val="600"/>
              </a:spcAft>
            </a:pPr>
            <a:r>
              <a:rPr lang="en-US">
                <a:solidFill>
                  <a:srgbClr val="FFFFFF">
                    <a:alpha val="80000"/>
                  </a:srgbClr>
                </a:solidFill>
              </a:rPr>
              <a:t>2/1/20XX</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rPr>
              <a:pPr>
                <a:spcAft>
                  <a:spcPts val="600"/>
                </a:spcAft>
              </a:pPr>
              <a:t>9</a:t>
            </a:fld>
            <a:endParaRPr lang="en-US">
              <a:solidFill>
                <a:srgbClr val="FFFFFF">
                  <a:alpha val="80000"/>
                </a:srgbClr>
              </a:solidFill>
            </a:endParaRPr>
          </a:p>
        </p:txBody>
      </p:sp>
      <p:sp>
        <p:nvSpPr>
          <p:cNvPr id="32" name="Rectangle 31">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762000" y="1523999"/>
            <a:ext cx="10668000" cy="1985963"/>
          </a:xfrm>
        </p:spPr>
        <p:txBody>
          <a:bodyPr vert="horz" lIns="91440" tIns="45720" rIns="91440" bIns="45720" rtlCol="0" anchor="b" anchorCtr="0">
            <a:normAutofit/>
          </a:bodyPr>
          <a:lstStyle/>
          <a:p>
            <a:pPr algn="ctr"/>
            <a:r>
              <a:rPr lang="en-US" sz="8000" dirty="0">
                <a:solidFill>
                  <a:srgbClr val="FFFFFF"/>
                </a:solidFill>
              </a:rPr>
              <a:t>Stage II</a:t>
            </a:r>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762000" y="3810000"/>
            <a:ext cx="10668000" cy="1080978"/>
          </a:xfrm>
        </p:spPr>
        <p:txBody>
          <a:bodyPr vert="horz" lIns="91440" tIns="45720" rIns="91440" bIns="45720" rtlCol="0">
            <a:normAutofit/>
          </a:bodyPr>
          <a:lstStyle/>
          <a:p>
            <a:pPr marL="0" indent="0" algn="ctr"/>
            <a:r>
              <a:rPr lang="en-US" sz="4400" b="1" dirty="0">
                <a:solidFill>
                  <a:srgbClr val="FFFFFF"/>
                </a:solidFill>
                <a:latin typeface="Agency FB" panose="020B0503020202020204" pitchFamily="34" charset="0"/>
              </a:rPr>
              <a:t>Data Understanding</a:t>
            </a:r>
          </a:p>
        </p:txBody>
      </p:sp>
    </p:spTree>
    <p:extLst>
      <p:ext uri="{BB962C8B-B14F-4D97-AF65-F5344CB8AC3E}">
        <p14:creationId xmlns:p14="http://schemas.microsoft.com/office/powerpoint/2010/main" val="2213819803"/>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20AD9FF3-0275-4270-A933-AAFC04358E5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2506</TotalTime>
  <Words>2147</Words>
  <Application>Microsoft Office PowerPoint</Application>
  <PresentationFormat>Widescreen</PresentationFormat>
  <Paragraphs>228</Paragraphs>
  <Slides>29</Slides>
  <Notes>19</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Agency FB</vt:lpstr>
      <vt:lpstr>Angsana New</vt:lpstr>
      <vt:lpstr>Aptos</vt:lpstr>
      <vt:lpstr>Arial</vt:lpstr>
      <vt:lpstr>Arial Nova Cond</vt:lpstr>
      <vt:lpstr>Calibri</vt:lpstr>
      <vt:lpstr>Cambria</vt:lpstr>
      <vt:lpstr>Courier New</vt:lpstr>
      <vt:lpstr>Modern Love</vt:lpstr>
      <vt:lpstr>Wingdings</vt:lpstr>
      <vt:lpstr>TornVTI</vt:lpstr>
      <vt:lpstr>Recommendation Systems on the Movies Dataset</vt:lpstr>
      <vt:lpstr>CRISP-DM</vt:lpstr>
      <vt:lpstr>Stage I</vt:lpstr>
      <vt:lpstr>Introduction</vt:lpstr>
      <vt:lpstr>PowerPoint Presentation</vt:lpstr>
      <vt:lpstr>PowerPoint Presentation</vt:lpstr>
      <vt:lpstr>Benefits </vt:lpstr>
      <vt:lpstr>Timeline</vt:lpstr>
      <vt:lpstr>Stage II</vt:lpstr>
      <vt:lpstr>Data </vt:lpstr>
      <vt:lpstr>PowerPoint Presentation</vt:lpstr>
      <vt:lpstr>Stage III</vt:lpstr>
      <vt:lpstr>Data Preprocessing </vt:lpstr>
      <vt:lpstr>Stage IV</vt:lpstr>
      <vt:lpstr>Recommendation System algorithms:</vt:lpstr>
      <vt:lpstr>Recommendation System algorithms</vt:lpstr>
      <vt:lpstr>Content Based Filtration</vt:lpstr>
      <vt:lpstr>PowerPoint Presentation</vt:lpstr>
      <vt:lpstr>PowerPoint Presentation</vt:lpstr>
      <vt:lpstr>Collaborative Recommendation</vt:lpstr>
      <vt:lpstr>Recommend movies to a user 1 using collaborative filtering alone without relying on specific user pairs. </vt:lpstr>
      <vt:lpstr>Neural Collaborative Recommendation</vt:lpstr>
      <vt:lpstr>Stage V</vt:lpstr>
      <vt:lpstr>Metrics for Evaluation </vt:lpstr>
      <vt:lpstr>Performance Evaluation of Collaborative Filtering:</vt:lpstr>
      <vt:lpstr>Performance Evaluation of Neural Collaborative Filtering:</vt:lpstr>
      <vt:lpstr>Stage VI</vt:lpstr>
      <vt:lpstr>Deployment and Challenges: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Shivani Battu</dc:creator>
  <cp:lastModifiedBy>Shivani Battu</cp:lastModifiedBy>
  <cp:revision>94</cp:revision>
  <dcterms:created xsi:type="dcterms:W3CDTF">2024-09-12T14:03:23Z</dcterms:created>
  <dcterms:modified xsi:type="dcterms:W3CDTF">2025-02-24T17:41:18Z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